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81" r:id="rId3"/>
    <p:sldId id="257" r:id="rId4"/>
    <p:sldId id="288" r:id="rId5"/>
    <p:sldId id="258" r:id="rId6"/>
    <p:sldId id="287" r:id="rId7"/>
    <p:sldId id="259" r:id="rId8"/>
    <p:sldId id="260" r:id="rId9"/>
    <p:sldId id="286" r:id="rId10"/>
    <p:sldId id="284" r:id="rId11"/>
    <p:sldId id="285" r:id="rId12"/>
    <p:sldId id="261" r:id="rId13"/>
    <p:sldId id="262" r:id="rId14"/>
    <p:sldId id="263" r:id="rId15"/>
    <p:sldId id="264" r:id="rId16"/>
    <p:sldId id="265" r:id="rId17"/>
    <p:sldId id="267" r:id="rId18"/>
    <p:sldId id="268" r:id="rId19"/>
    <p:sldId id="269" r:id="rId20"/>
    <p:sldId id="270" r:id="rId21"/>
    <p:sldId id="271" r:id="rId22"/>
    <p:sldId id="273" r:id="rId23"/>
    <p:sldId id="275" r:id="rId24"/>
    <p:sldId id="272" r:id="rId25"/>
    <p:sldId id="276" r:id="rId26"/>
    <p:sldId id="277" r:id="rId27"/>
    <p:sldId id="278" r:id="rId28"/>
    <p:sldId id="279" r:id="rId29"/>
    <p:sldId id="274" r:id="rId30"/>
    <p:sldId id="280" r:id="rId31"/>
    <p:sldId id="283"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94660"/>
  </p:normalViewPr>
  <p:slideViewPr>
    <p:cSldViewPr>
      <p:cViewPr varScale="1">
        <p:scale>
          <a:sx n="71" d="100"/>
          <a:sy n="71"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B4F24-8050-432A-A987-06971A218C0B}" type="datetimeFigureOut">
              <a:rPr lang="fa-IR" smtClean="0"/>
              <a:pPr/>
              <a:t>1436/02/28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E4BC58-C6E1-46A1-A28E-4ED601E9070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1B4F24-8050-432A-A987-06971A218C0B}" type="datetimeFigureOut">
              <a:rPr lang="fa-IR" smtClean="0"/>
              <a:pPr/>
              <a:t>1436/02/28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E4BC58-C6E1-46A1-A28E-4ED601E9070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m%20accidence/&#1594;&#1585;&#1602;%20&#1588;&#1583;&#1711;&#1610;/&#1594;&#1585;&#1602;%20&#1588;&#1583;&#1711;&#1610;%20&#1583;&#1585;%20&#1581;&#1608;&#1590;.flv" TargetMode="External"/><Relationship Id="rId2" Type="http://schemas.openxmlformats.org/officeDocument/2006/relationships/hyperlink" Target="film%20accidence/&#1594;&#1585;&#1602;%20&#1588;&#1583;&#1711;&#1610;/&#1588;&#1606;&#1575;.mpg" TargetMode="External"/><Relationship Id="rId1" Type="http://schemas.openxmlformats.org/officeDocument/2006/relationships/slideLayout" Target="../slideLayouts/slideLayout2.xml"/><Relationship Id="rId4" Type="http://schemas.openxmlformats.org/officeDocument/2006/relationships/hyperlink" Target="film%20accidence/&#1594;&#1585;&#1602;%20&#1588;&#1583;&#1711;&#1610;/&#1594;&#1585;&#1602;%20&#1588;&#1583;&#1606;%20&#1583;&#1585;%20&#1608;&#1575;&#1606;.mp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ld morabian.bmp"/>
          <p:cNvPicPr>
            <a:picLocks noChangeAspect="1"/>
          </p:cNvPicPr>
          <p:nvPr/>
        </p:nvPicPr>
        <p:blipFill>
          <a:blip r:embed="rId2"/>
          <a:stretch>
            <a:fillRect/>
          </a:stretch>
        </p:blipFill>
        <p:spPr>
          <a:xfrm>
            <a:off x="179512" y="279904"/>
            <a:ext cx="4965955" cy="6389456"/>
          </a:xfrm>
          <a:prstGeom prst="rect">
            <a:avLst/>
          </a:prstGeom>
          <a:ln>
            <a:solidFill>
              <a:srgbClr val="0070C0"/>
            </a:solidFill>
          </a:ln>
        </p:spPr>
      </p:pic>
      <p:pic>
        <p:nvPicPr>
          <p:cNvPr id="8" name="Picture 7" descr="013.jpg"/>
          <p:cNvPicPr>
            <a:picLocks noChangeAspect="1"/>
          </p:cNvPicPr>
          <p:nvPr/>
        </p:nvPicPr>
        <p:blipFill>
          <a:blip r:embed="rId3" cstate="print"/>
          <a:stretch>
            <a:fillRect/>
          </a:stretch>
        </p:blipFill>
        <p:spPr>
          <a:xfrm>
            <a:off x="6012160" y="548680"/>
            <a:ext cx="2376265" cy="1619952"/>
          </a:xfrm>
          <a:prstGeom prst="rect">
            <a:avLst/>
          </a:prstGeom>
          <a:ln>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محل‌هاي شایع غرق شدن كودكان(توزیع سنی)</a:t>
            </a:r>
            <a:r>
              <a:rPr lang="en-US" sz="2800" b="1" dirty="0" smtClean="0">
                <a:solidFill>
                  <a:srgbClr val="0070C0"/>
                </a:solidFill>
                <a:cs typeface="B Nazanin" pitchFamily="2" charset="-78"/>
              </a:rPr>
              <a:t/>
            </a:r>
            <a:br>
              <a:rPr lang="en-US" sz="2800" b="1" dirty="0" smtClean="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57200" y="1628800"/>
            <a:ext cx="8229600" cy="5040560"/>
          </a:xfrm>
        </p:spPr>
        <p:style>
          <a:lnRef idx="2">
            <a:schemeClr val="accent1"/>
          </a:lnRef>
          <a:fillRef idx="1">
            <a:schemeClr val="lt1"/>
          </a:fillRef>
          <a:effectRef idx="0">
            <a:schemeClr val="accent1"/>
          </a:effectRef>
          <a:fontRef idx="minor">
            <a:schemeClr val="dk1"/>
          </a:fontRef>
        </p:style>
        <p:txBody>
          <a:bodyPr>
            <a:noAutofit/>
          </a:bodyPr>
          <a:lstStyle/>
          <a:p>
            <a:r>
              <a:rPr lang="fa-IR" sz="2400" b="1" dirty="0" smtClean="0">
                <a:solidFill>
                  <a:srgbClr val="FF0000"/>
                </a:solidFill>
                <a:cs typeface="B Nazanin" pitchFamily="2" charset="-78"/>
              </a:rPr>
              <a:t>نوزادان: </a:t>
            </a:r>
          </a:p>
          <a:p>
            <a:pPr lvl="1"/>
            <a:r>
              <a:rPr lang="fa-IR" sz="2400" dirty="0">
                <a:solidFill>
                  <a:schemeClr val="tx1"/>
                </a:solidFill>
                <a:cs typeface="B Nazanin" pitchFamily="2" charset="-78"/>
              </a:rPr>
              <a:t>وان</a:t>
            </a:r>
            <a:r>
              <a:rPr lang="fa-IR" sz="2400" dirty="0" smtClean="0">
                <a:solidFill>
                  <a:schemeClr val="tx1"/>
                </a:solidFill>
                <a:cs typeface="B Nazanin" pitchFamily="2" charset="-78"/>
              </a:rPr>
              <a:t> حمام</a:t>
            </a:r>
          </a:p>
          <a:p>
            <a:r>
              <a:rPr lang="fa-IR" sz="2400" b="1" dirty="0" smtClean="0">
                <a:solidFill>
                  <a:srgbClr val="FF0000"/>
                </a:solidFill>
                <a:cs typeface="B Nazanin" pitchFamily="2" charset="-78"/>
              </a:rPr>
              <a:t>کودکان </a:t>
            </a:r>
            <a:r>
              <a:rPr lang="fa-IR" sz="2400" b="1" dirty="0">
                <a:solidFill>
                  <a:srgbClr val="FF0000"/>
                </a:solidFill>
                <a:cs typeface="B Nazanin" pitchFamily="2" charset="-78"/>
              </a:rPr>
              <a:t>زیر </a:t>
            </a:r>
            <a:r>
              <a:rPr lang="fa-IR" sz="2400" b="1" dirty="0" smtClean="0">
                <a:solidFill>
                  <a:srgbClr val="FF0000"/>
                </a:solidFill>
                <a:cs typeface="B Nazanin" pitchFamily="2" charset="-78"/>
              </a:rPr>
              <a:t>یکسال: </a:t>
            </a:r>
          </a:p>
          <a:p>
            <a:pPr lvl="1"/>
            <a:r>
              <a:rPr lang="fa-IR" sz="2400" dirty="0" smtClean="0">
                <a:cs typeface="B Nazanin" pitchFamily="2" charset="-78"/>
              </a:rPr>
              <a:t>در </a:t>
            </a:r>
            <a:r>
              <a:rPr lang="fa-IR" sz="2400" dirty="0">
                <a:cs typeface="B Nazanin" pitchFamily="2" charset="-78"/>
              </a:rPr>
              <a:t>وان‌ حمام و جکوزی،  كاسه توالت فرنگي، سطل‌ها و ساير </a:t>
            </a:r>
            <a:r>
              <a:rPr lang="fa-IR" sz="2400" dirty="0" smtClean="0">
                <a:cs typeface="B Nazanin" pitchFamily="2" charset="-78"/>
              </a:rPr>
              <a:t>ظروف</a:t>
            </a:r>
          </a:p>
          <a:p>
            <a:r>
              <a:rPr lang="fa-IR" sz="2400" dirty="0" smtClean="0">
                <a:cs typeface="B Nazanin" pitchFamily="2" charset="-78"/>
              </a:rPr>
              <a:t> </a:t>
            </a:r>
            <a:r>
              <a:rPr lang="fa-IR" sz="2400" b="1" dirty="0">
                <a:solidFill>
                  <a:srgbClr val="FF0000"/>
                </a:solidFill>
                <a:cs typeface="B Nazanin" pitchFamily="2" charset="-78"/>
              </a:rPr>
              <a:t>کودکان 4-1 </a:t>
            </a:r>
            <a:r>
              <a:rPr lang="fa-IR" sz="2400" b="1" dirty="0" smtClean="0">
                <a:solidFill>
                  <a:srgbClr val="FF0000"/>
                </a:solidFill>
                <a:cs typeface="B Nazanin" pitchFamily="2" charset="-78"/>
              </a:rPr>
              <a:t>سال:</a:t>
            </a:r>
          </a:p>
          <a:p>
            <a:pPr lvl="1"/>
            <a:r>
              <a:rPr lang="fa-IR" sz="2400" b="1" dirty="0" smtClean="0">
                <a:solidFill>
                  <a:schemeClr val="tx1"/>
                </a:solidFill>
                <a:cs typeface="B Nazanin" pitchFamily="2" charset="-78"/>
              </a:rPr>
              <a:t> </a:t>
            </a:r>
            <a:r>
              <a:rPr lang="fa-IR" sz="2400" dirty="0" smtClean="0">
                <a:solidFill>
                  <a:schemeClr val="tx1"/>
                </a:solidFill>
                <a:cs typeface="B Nazanin" pitchFamily="2" charset="-78"/>
              </a:rPr>
              <a:t>استخرهای </a:t>
            </a:r>
            <a:r>
              <a:rPr lang="fa-IR" sz="2400" dirty="0">
                <a:solidFill>
                  <a:schemeClr val="tx1"/>
                </a:solidFill>
                <a:cs typeface="B Nazanin" pitchFamily="2" charset="-78"/>
              </a:rPr>
              <a:t>شنا </a:t>
            </a:r>
            <a:endParaRPr lang="fa-IR" sz="2400" dirty="0" smtClean="0">
              <a:solidFill>
                <a:schemeClr val="tx1"/>
              </a:solidFill>
              <a:cs typeface="B Nazanin" pitchFamily="2" charset="-78"/>
            </a:endParaRPr>
          </a:p>
          <a:p>
            <a:r>
              <a:rPr lang="fa-IR" sz="2400" dirty="0" smtClean="0">
                <a:cs typeface="B Nazanin" pitchFamily="2" charset="-78"/>
              </a:rPr>
              <a:t> </a:t>
            </a:r>
            <a:r>
              <a:rPr lang="fa-IR" sz="2400" b="1" dirty="0">
                <a:solidFill>
                  <a:srgbClr val="FF0000"/>
                </a:solidFill>
                <a:cs typeface="B Nazanin" pitchFamily="2" charset="-78"/>
              </a:rPr>
              <a:t>کودکان بزرگ‌تر از 5 </a:t>
            </a:r>
            <a:r>
              <a:rPr lang="fa-IR" sz="2400" b="1" dirty="0" smtClean="0">
                <a:solidFill>
                  <a:srgbClr val="FF0000"/>
                </a:solidFill>
                <a:cs typeface="B Nazanin" pitchFamily="2" charset="-78"/>
              </a:rPr>
              <a:t>سال: </a:t>
            </a:r>
          </a:p>
          <a:p>
            <a:pPr lvl="1"/>
            <a:r>
              <a:rPr lang="fa-IR" sz="2400" dirty="0" smtClean="0">
                <a:cs typeface="B Nazanin" pitchFamily="2" charset="-78"/>
              </a:rPr>
              <a:t>در </a:t>
            </a:r>
            <a:r>
              <a:rPr lang="fa-IR" sz="2400" dirty="0">
                <a:cs typeface="B Nazanin" pitchFamily="2" charset="-78"/>
              </a:rPr>
              <a:t>استخرها، رودخانه‌ها و </a:t>
            </a:r>
            <a:r>
              <a:rPr lang="fa-IR" sz="2400" dirty="0" err="1" smtClean="0">
                <a:cs typeface="B Nazanin" pitchFamily="2" charset="-78"/>
              </a:rPr>
              <a:t>دریاچه‌ها</a:t>
            </a:r>
            <a:endParaRPr lang="fa-IR" sz="2400" dirty="0" smtClean="0">
              <a:cs typeface="B Nazanin" pitchFamily="2" charset="-78"/>
            </a:endParaRPr>
          </a:p>
          <a:p>
            <a:pPr marL="0" indent="0">
              <a:buNone/>
            </a:pPr>
            <a:endParaRPr lang="fa-IR" sz="2400" dirty="0" smtClean="0">
              <a:cs typeface="B Nazanin" pitchFamily="2" charset="-78"/>
            </a:endParaRPr>
          </a:p>
          <a:p>
            <a:pPr algn="ctr">
              <a:buNone/>
            </a:pPr>
            <a:r>
              <a:rPr lang="fa-IR" sz="2400" b="1" dirty="0" smtClean="0">
                <a:solidFill>
                  <a:srgbClr val="C00000"/>
                </a:solidFill>
                <a:cs typeface="B Nazanin" pitchFamily="2" charset="-78"/>
              </a:rPr>
              <a:t>بیشتر </a:t>
            </a:r>
            <a:r>
              <a:rPr lang="fa-IR" sz="2400" b="1" dirty="0">
                <a:solidFill>
                  <a:srgbClr val="C00000"/>
                </a:solidFill>
                <a:cs typeface="B Nazanin" pitchFamily="2" charset="-78"/>
              </a:rPr>
              <a:t>کودکانی که در استخر خانه غرق </a:t>
            </a:r>
            <a:r>
              <a:rPr lang="fa-IR" sz="2400" b="1" dirty="0" err="1" smtClean="0">
                <a:solidFill>
                  <a:srgbClr val="C00000"/>
                </a:solidFill>
                <a:cs typeface="B Nazanin" pitchFamily="2" charset="-78"/>
              </a:rPr>
              <a:t>شده‌اند</a:t>
            </a:r>
            <a:r>
              <a:rPr lang="fa-IR" sz="2400" b="1" dirty="0" smtClean="0">
                <a:solidFill>
                  <a:srgbClr val="C00000"/>
                </a:solidFill>
                <a:cs typeface="B Nazanin" pitchFamily="2" charset="-78"/>
              </a:rPr>
              <a:t>:</a:t>
            </a:r>
          </a:p>
          <a:p>
            <a:pPr algn="ctr">
              <a:buNone/>
            </a:pPr>
            <a:r>
              <a:rPr lang="fa-IR" sz="2400" b="1" dirty="0" smtClean="0">
                <a:solidFill>
                  <a:srgbClr val="C00000"/>
                </a:solidFill>
                <a:cs typeface="B Nazanin" pitchFamily="2" charset="-78"/>
              </a:rPr>
              <a:t> </a:t>
            </a:r>
            <a:r>
              <a:rPr lang="fa-IR" sz="2400" b="1" dirty="0">
                <a:solidFill>
                  <a:srgbClr val="C00000"/>
                </a:solidFill>
                <a:cs typeface="B Nazanin" pitchFamily="2" charset="-78"/>
              </a:rPr>
              <a:t>فقط حدود پنج دقیقه دور از چشم والدین و اعضای خانواده </a:t>
            </a:r>
            <a:r>
              <a:rPr lang="fa-IR" sz="2400" b="1" dirty="0" smtClean="0">
                <a:solidFill>
                  <a:srgbClr val="C00000"/>
                </a:solidFill>
                <a:cs typeface="B Nazanin" pitchFamily="2" charset="-78"/>
              </a:rPr>
              <a:t>بوده‌اند</a:t>
            </a:r>
            <a:endParaRPr lang="en-US" sz="2400" b="1" dirty="0">
              <a:solidFill>
                <a:srgbClr val="C00000"/>
              </a:solidFill>
              <a:cs typeface="B Nazanin" pitchFamily="2" charset="-78"/>
            </a:endParaRPr>
          </a:p>
          <a:p>
            <a:endParaRPr lang="fa-IR" sz="2400" dirty="0">
              <a:cs typeface="B Nazanin" pitchFamily="2" charset="-78"/>
            </a:endParaRPr>
          </a:p>
        </p:txBody>
      </p:sp>
    </p:spTree>
    <p:extLst>
      <p:ext uri="{BB962C8B-B14F-4D97-AF65-F5344CB8AC3E}">
        <p14:creationId xmlns="" xmlns:p14="http://schemas.microsoft.com/office/powerpoint/2010/main" val="200954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
            </a:r>
            <a:br>
              <a:rPr lang="fa-IR" sz="2800" b="1" dirty="0" smtClean="0">
                <a:solidFill>
                  <a:srgbClr val="0070C0"/>
                </a:solidFill>
                <a:cs typeface="B Nazanin" pitchFamily="2" charset="-78"/>
              </a:rPr>
            </a:br>
            <a:r>
              <a:rPr lang="fa-IR" sz="2800" b="1" dirty="0" smtClean="0">
                <a:solidFill>
                  <a:srgbClr val="0070C0"/>
                </a:solidFill>
                <a:cs typeface="B Nazanin" pitchFamily="2" charset="-78"/>
              </a:rPr>
              <a:t>براي </a:t>
            </a:r>
            <a:r>
              <a:rPr lang="fa-IR" sz="2800" b="1" dirty="0">
                <a:solidFill>
                  <a:srgbClr val="0070C0"/>
                </a:solidFill>
                <a:cs typeface="B Nazanin" pitchFamily="2" charset="-78"/>
              </a:rPr>
              <a:t>پيشگيري از غرق شدگي چه بايد كرد؟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179512" y="1124744"/>
            <a:ext cx="8784976" cy="5589240"/>
          </a:xfrm>
        </p:spPr>
        <p:style>
          <a:lnRef idx="2">
            <a:schemeClr val="accent1"/>
          </a:lnRef>
          <a:fillRef idx="1">
            <a:schemeClr val="lt1"/>
          </a:fillRef>
          <a:effectRef idx="0">
            <a:schemeClr val="accent1"/>
          </a:effectRef>
          <a:fontRef idx="minor">
            <a:schemeClr val="dk1"/>
          </a:fontRef>
        </p:style>
        <p:txBody>
          <a:bodyPr>
            <a:noAutofit/>
          </a:bodyPr>
          <a:lstStyle/>
          <a:p>
            <a:pPr lvl="0">
              <a:lnSpc>
                <a:spcPct val="150000"/>
              </a:lnSpc>
            </a:pPr>
            <a:endParaRPr lang="fa-IR" sz="2200" b="1" dirty="0" smtClean="0">
              <a:cs typeface="B Nazanin" pitchFamily="2" charset="-78"/>
            </a:endParaRPr>
          </a:p>
          <a:p>
            <a:pPr lvl="0">
              <a:lnSpc>
                <a:spcPct val="150000"/>
              </a:lnSpc>
            </a:pPr>
            <a:r>
              <a:rPr lang="fa-IR" sz="2200" b="1" dirty="0" smtClean="0">
                <a:cs typeface="B Nazanin" pitchFamily="2" charset="-78"/>
              </a:rPr>
              <a:t>آب </a:t>
            </a:r>
            <a:r>
              <a:rPr lang="fa-IR" sz="2200" b="1" dirty="0">
                <a:cs typeface="B Nazanin" pitchFamily="2" charset="-78"/>
              </a:rPr>
              <a:t>سطل‌ها، بشكه‌ها، وان‌ حمام و دستشويي در مواقع بي‌استفاده خالي </a:t>
            </a:r>
            <a:r>
              <a:rPr lang="fa-IR" sz="2200" b="1" dirty="0" smtClean="0">
                <a:cs typeface="B Nazanin" pitchFamily="2" charset="-78"/>
              </a:rPr>
              <a:t>شود</a:t>
            </a:r>
          </a:p>
          <a:p>
            <a:pPr lvl="0">
              <a:lnSpc>
                <a:spcPct val="150000"/>
              </a:lnSpc>
            </a:pPr>
            <a:r>
              <a:rPr lang="fa-IR" sz="2200" b="1" dirty="0" smtClean="0">
                <a:solidFill>
                  <a:schemeClr val="accent1">
                    <a:lumMod val="75000"/>
                  </a:schemeClr>
                </a:solidFill>
                <a:cs typeface="B Nazanin" pitchFamily="2" charset="-78"/>
              </a:rPr>
              <a:t> </a:t>
            </a:r>
            <a:r>
              <a:rPr lang="fa-IR" sz="2200" b="1" dirty="0">
                <a:solidFill>
                  <a:schemeClr val="accent1">
                    <a:lumMod val="75000"/>
                  </a:schemeClr>
                </a:solidFill>
                <a:cs typeface="B Nazanin" pitchFamily="2" charset="-78"/>
              </a:rPr>
              <a:t>درب توالت فرنگي هنگامي كه از آن استفاده نمي‌شود بسته </a:t>
            </a:r>
            <a:r>
              <a:rPr lang="fa-IR" sz="2200" b="1" dirty="0" smtClean="0">
                <a:solidFill>
                  <a:schemeClr val="accent1">
                    <a:lumMod val="75000"/>
                  </a:schemeClr>
                </a:solidFill>
                <a:cs typeface="B Nazanin" pitchFamily="2" charset="-78"/>
              </a:rPr>
              <a:t>باشد</a:t>
            </a:r>
          </a:p>
          <a:p>
            <a:pPr lvl="0">
              <a:lnSpc>
                <a:spcPct val="150000"/>
              </a:lnSpc>
            </a:pPr>
            <a:r>
              <a:rPr lang="fa-IR" sz="2200" b="1" dirty="0" smtClean="0">
                <a:cs typeface="B Nazanin" pitchFamily="2" charset="-78"/>
              </a:rPr>
              <a:t>گودال‌ها </a:t>
            </a:r>
            <a:r>
              <a:rPr lang="fa-IR" sz="2200" b="1" dirty="0">
                <a:cs typeface="B Nazanin" pitchFamily="2" charset="-78"/>
              </a:rPr>
              <a:t>و چاه‌هاي ساختمان‌هاي نيمه كاره يا پروژه‌هاي عمراني پر شوند و يا زه كشي </a:t>
            </a:r>
            <a:r>
              <a:rPr lang="fa-IR" sz="2200" b="1" dirty="0" smtClean="0">
                <a:cs typeface="B Nazanin" pitchFamily="2" charset="-78"/>
              </a:rPr>
              <a:t>شوند</a:t>
            </a:r>
            <a:endParaRPr lang="fa-IR" sz="2200" b="1" dirty="0">
              <a:cs typeface="B Nazanin" pitchFamily="2" charset="-78"/>
            </a:endParaRPr>
          </a:p>
          <a:p>
            <a:pPr lvl="0">
              <a:lnSpc>
                <a:spcPct val="150000"/>
              </a:lnSpc>
            </a:pPr>
            <a:r>
              <a:rPr lang="fa-IR" sz="2200" b="1" dirty="0" smtClean="0">
                <a:solidFill>
                  <a:schemeClr val="accent1">
                    <a:lumMod val="75000"/>
                  </a:schemeClr>
                </a:solidFill>
                <a:cs typeface="B Nazanin" pitchFamily="2" charset="-78"/>
              </a:rPr>
              <a:t> </a:t>
            </a:r>
            <a:r>
              <a:rPr lang="fa-IR" sz="2200" b="1" dirty="0">
                <a:solidFill>
                  <a:schemeClr val="accent1">
                    <a:lumMod val="75000"/>
                  </a:schemeClr>
                </a:solidFill>
                <a:cs typeface="B Nazanin" pitchFamily="2" charset="-78"/>
              </a:rPr>
              <a:t>ظروف كوچك مانند تشت‌ها و وان‌هاي شستشو در معرض باد و باران رها </a:t>
            </a:r>
            <a:r>
              <a:rPr lang="fa-IR" sz="2200" b="1" dirty="0" smtClean="0">
                <a:solidFill>
                  <a:schemeClr val="accent1">
                    <a:lumMod val="75000"/>
                  </a:schemeClr>
                </a:solidFill>
                <a:cs typeface="B Nazanin" pitchFamily="2" charset="-78"/>
              </a:rPr>
              <a:t>نشوند</a:t>
            </a:r>
            <a:endParaRPr lang="en-US" sz="2200" b="1" dirty="0">
              <a:solidFill>
                <a:schemeClr val="accent1">
                  <a:lumMod val="75000"/>
                </a:schemeClr>
              </a:solidFill>
              <a:cs typeface="B Nazanin" pitchFamily="2" charset="-78"/>
            </a:endParaRPr>
          </a:p>
          <a:p>
            <a:pPr lvl="0">
              <a:lnSpc>
                <a:spcPct val="150000"/>
              </a:lnSpc>
            </a:pPr>
            <a:r>
              <a:rPr lang="fa-IR" sz="2200" b="1" dirty="0">
                <a:cs typeface="B Nazanin" pitchFamily="2" charset="-78"/>
              </a:rPr>
              <a:t>پل‌هاي ايمن ساخته شود و سيستم‌هاي لوله كشي و آبياري استاندارد نصب </a:t>
            </a:r>
            <a:r>
              <a:rPr lang="fa-IR" sz="2200" b="1" dirty="0" smtClean="0">
                <a:cs typeface="B Nazanin" pitchFamily="2" charset="-78"/>
              </a:rPr>
              <a:t>شود</a:t>
            </a:r>
            <a:endParaRPr lang="en-US" sz="2200" b="1" dirty="0">
              <a:cs typeface="B Nazanin" pitchFamily="2" charset="-78"/>
            </a:endParaRPr>
          </a:p>
          <a:p>
            <a:pPr lvl="0">
              <a:lnSpc>
                <a:spcPct val="150000"/>
              </a:lnSpc>
            </a:pPr>
            <a:r>
              <a:rPr lang="fa-IR" sz="2200" b="1" dirty="0">
                <a:solidFill>
                  <a:schemeClr val="accent1">
                    <a:lumMod val="75000"/>
                  </a:schemeClr>
                </a:solidFill>
                <a:cs typeface="B Nazanin" pitchFamily="2" charset="-78"/>
              </a:rPr>
              <a:t>مراكز تفريحي ايمن براي شناي كودكان تأسيس شوند  و استخرهاي مهندسي شده و ايمن با اعماق مشخص و بدون وجود ناهمواري در كف ساخته </a:t>
            </a:r>
            <a:r>
              <a:rPr lang="fa-IR" sz="2200" b="1" dirty="0" smtClean="0">
                <a:solidFill>
                  <a:schemeClr val="accent1">
                    <a:lumMod val="75000"/>
                  </a:schemeClr>
                </a:solidFill>
                <a:cs typeface="B Nazanin" pitchFamily="2" charset="-78"/>
              </a:rPr>
              <a:t>شوند</a:t>
            </a:r>
          </a:p>
          <a:p>
            <a:endParaRPr lang="fa-IR" sz="2200" dirty="0">
              <a:cs typeface="B Nazanin" pitchFamily="2" charset="-78"/>
            </a:endParaRPr>
          </a:p>
        </p:txBody>
      </p:sp>
    </p:spTree>
    <p:extLst>
      <p:ext uri="{BB962C8B-B14F-4D97-AF65-F5344CB8AC3E}">
        <p14:creationId xmlns="" xmlns:p14="http://schemas.microsoft.com/office/powerpoint/2010/main" val="898535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
            </a:r>
            <a:br>
              <a:rPr lang="fa-IR" sz="2800" b="1" dirty="0" smtClean="0">
                <a:solidFill>
                  <a:srgbClr val="0070C0"/>
                </a:solidFill>
                <a:cs typeface="B Nazanin" pitchFamily="2" charset="-78"/>
              </a:rPr>
            </a:br>
            <a:r>
              <a:rPr lang="fa-IR" sz="2800" b="1" dirty="0" smtClean="0">
                <a:solidFill>
                  <a:srgbClr val="0070C0"/>
                </a:solidFill>
                <a:cs typeface="B Nazanin" pitchFamily="2" charset="-78"/>
              </a:rPr>
              <a:t>براي </a:t>
            </a:r>
            <a:r>
              <a:rPr lang="fa-IR" sz="2800" b="1" dirty="0">
                <a:solidFill>
                  <a:srgbClr val="0070C0"/>
                </a:solidFill>
                <a:cs typeface="B Nazanin" pitchFamily="2" charset="-78"/>
              </a:rPr>
              <a:t>پيشگيري از غرق شدگي چه بايد كرد؟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179512" y="1124744"/>
            <a:ext cx="8784976" cy="5589240"/>
          </a:xfrm>
        </p:spPr>
        <p:style>
          <a:lnRef idx="2">
            <a:schemeClr val="accent1"/>
          </a:lnRef>
          <a:fillRef idx="1">
            <a:schemeClr val="lt1"/>
          </a:fillRef>
          <a:effectRef idx="0">
            <a:schemeClr val="accent1"/>
          </a:effectRef>
          <a:fontRef idx="minor">
            <a:schemeClr val="dk1"/>
          </a:fontRef>
        </p:style>
        <p:txBody>
          <a:bodyPr>
            <a:noAutofit/>
          </a:bodyPr>
          <a:lstStyle/>
          <a:p>
            <a:pPr lvl="0">
              <a:lnSpc>
                <a:spcPct val="150000"/>
              </a:lnSpc>
            </a:pPr>
            <a:endParaRPr lang="fa-IR" sz="2200" b="1" dirty="0" smtClean="0">
              <a:cs typeface="B Nazanin" pitchFamily="2" charset="-78"/>
            </a:endParaRPr>
          </a:p>
          <a:p>
            <a:pPr lvl="0">
              <a:lnSpc>
                <a:spcPct val="150000"/>
              </a:lnSpc>
            </a:pPr>
            <a:r>
              <a:rPr lang="fa-IR" sz="2200" b="1" dirty="0" err="1" smtClean="0">
                <a:cs typeface="B Nazanin" pitchFamily="2" charset="-78"/>
              </a:rPr>
              <a:t>يك</a:t>
            </a:r>
            <a:r>
              <a:rPr lang="fa-IR" sz="2200" b="1" dirty="0" smtClean="0">
                <a:cs typeface="B Nazanin" pitchFamily="2" charset="-78"/>
              </a:rPr>
              <a:t> </a:t>
            </a:r>
            <a:r>
              <a:rPr lang="fa-IR" sz="2200" b="1" dirty="0">
                <a:cs typeface="B Nazanin" pitchFamily="2" charset="-78"/>
              </a:rPr>
              <a:t>حصار كامل چهارطرفه دورتادور استخر نصب شود و در ورودي آن قفل </a:t>
            </a:r>
            <a:r>
              <a:rPr lang="fa-IR" sz="2200" b="1" dirty="0" smtClean="0">
                <a:cs typeface="B Nazanin" pitchFamily="2" charset="-78"/>
              </a:rPr>
              <a:t>شود</a:t>
            </a:r>
            <a:endParaRPr lang="en-US" sz="2200" b="1" dirty="0">
              <a:cs typeface="B Nazanin" pitchFamily="2" charset="-78"/>
            </a:endParaRPr>
          </a:p>
          <a:p>
            <a:pPr lvl="0">
              <a:lnSpc>
                <a:spcPct val="150000"/>
              </a:lnSpc>
            </a:pPr>
            <a:r>
              <a:rPr lang="fa-IR" sz="2200" b="1" dirty="0">
                <a:solidFill>
                  <a:schemeClr val="accent1">
                    <a:lumMod val="75000"/>
                  </a:schemeClr>
                </a:solidFill>
                <a:cs typeface="B Nazanin" pitchFamily="2" charset="-78"/>
              </a:rPr>
              <a:t>پوشاندن دهنه چشمه‌ها، مخازن و بشكه‌ها با درپوش‌هاي </a:t>
            </a:r>
            <a:r>
              <a:rPr lang="fa-IR" sz="2200" b="1" dirty="0" smtClean="0">
                <a:solidFill>
                  <a:schemeClr val="accent1">
                    <a:lumMod val="75000"/>
                  </a:schemeClr>
                </a:solidFill>
                <a:cs typeface="B Nazanin" pitchFamily="2" charset="-78"/>
              </a:rPr>
              <a:t>مطمئن</a:t>
            </a:r>
          </a:p>
          <a:p>
            <a:pPr lvl="0">
              <a:lnSpc>
                <a:spcPct val="150000"/>
              </a:lnSpc>
            </a:pPr>
            <a:r>
              <a:rPr lang="fa-IR" sz="2200" b="1" dirty="0" smtClean="0">
                <a:cs typeface="B Nazanin" pitchFamily="2" charset="-78"/>
              </a:rPr>
              <a:t>استفاده </a:t>
            </a:r>
            <a:r>
              <a:rPr lang="fa-IR" sz="2200" b="1" dirty="0">
                <a:cs typeface="B Nazanin" pitchFamily="2" charset="-78"/>
              </a:rPr>
              <a:t>از سيم خاردار يا ديوار آجري در نزديك بركه‌ها، استخرها و سواحل خطرناك </a:t>
            </a:r>
            <a:endParaRPr lang="fa-IR" sz="2200" b="1" dirty="0" smtClean="0">
              <a:cs typeface="B Nazanin" pitchFamily="2" charset="-78"/>
            </a:endParaRPr>
          </a:p>
          <a:p>
            <a:pPr lvl="0">
              <a:lnSpc>
                <a:spcPct val="150000"/>
              </a:lnSpc>
            </a:pPr>
            <a:r>
              <a:rPr lang="fa-IR" sz="2200" b="1" dirty="0" smtClean="0">
                <a:cs typeface="B Nazanin" pitchFamily="2" charset="-78"/>
              </a:rPr>
              <a:t>ساخت </a:t>
            </a:r>
            <a:r>
              <a:rPr lang="fa-IR" sz="2200" b="1" dirty="0">
                <a:cs typeface="B Nazanin" pitchFamily="2" charset="-78"/>
              </a:rPr>
              <a:t>سيل بند، سد </a:t>
            </a:r>
            <a:r>
              <a:rPr lang="fa-IR" sz="2200" b="1" dirty="0" smtClean="0">
                <a:cs typeface="B Nazanin" pitchFamily="2" charset="-78"/>
              </a:rPr>
              <a:t>بتني</a:t>
            </a:r>
            <a:endParaRPr lang="en-US" sz="2200" b="1" dirty="0">
              <a:cs typeface="B Nazanin" pitchFamily="2" charset="-78"/>
            </a:endParaRPr>
          </a:p>
          <a:p>
            <a:pPr lvl="0">
              <a:lnSpc>
                <a:spcPct val="150000"/>
              </a:lnSpc>
            </a:pPr>
            <a:r>
              <a:rPr lang="fa-IR" sz="2200" b="1" dirty="0">
                <a:solidFill>
                  <a:schemeClr val="accent1">
                    <a:lumMod val="75000"/>
                  </a:schemeClr>
                </a:solidFill>
                <a:cs typeface="B Nazanin" pitchFamily="2" charset="-78"/>
              </a:rPr>
              <a:t>كودكان حتي اگر شناكردن مي‌دانند در داخل و يا اطراف آب‌هاي طبيعي مانند درياچه يا اقيانوس جليقه نجات </a:t>
            </a:r>
            <a:r>
              <a:rPr lang="fa-IR" sz="2200" b="1" dirty="0" smtClean="0">
                <a:solidFill>
                  <a:schemeClr val="accent1">
                    <a:lumMod val="75000"/>
                  </a:schemeClr>
                </a:solidFill>
                <a:cs typeface="B Nazanin" pitchFamily="2" charset="-78"/>
              </a:rPr>
              <a:t>بپوشند</a:t>
            </a:r>
            <a:endParaRPr lang="en-US" sz="2200" b="1" dirty="0">
              <a:solidFill>
                <a:schemeClr val="accent1">
                  <a:lumMod val="75000"/>
                </a:schemeClr>
              </a:solidFill>
              <a:cs typeface="B Nazanin" pitchFamily="2" charset="-78"/>
            </a:endParaRPr>
          </a:p>
          <a:p>
            <a:pPr lvl="0">
              <a:lnSpc>
                <a:spcPct val="150000"/>
              </a:lnSpc>
            </a:pPr>
            <a:r>
              <a:rPr lang="fa-IR" sz="2200" b="1" dirty="0">
                <a:cs typeface="B Nazanin" pitchFamily="2" charset="-78"/>
              </a:rPr>
              <a:t>همگان بايد چگونگي انجام احياي پايه قلبي ريوي را بخوبي </a:t>
            </a:r>
            <a:r>
              <a:rPr lang="fa-IR" sz="2200" b="1" dirty="0" smtClean="0">
                <a:cs typeface="B Nazanin" pitchFamily="2" charset="-78"/>
              </a:rPr>
              <a:t>بياموزند</a:t>
            </a:r>
            <a:endParaRPr lang="en-US" sz="2200" b="1" dirty="0">
              <a:cs typeface="B Nazanin" pitchFamily="2" charset="-78"/>
            </a:endParaRPr>
          </a:p>
          <a:p>
            <a:endParaRPr lang="fa-IR" sz="2200"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a:solidFill>
                  <a:srgbClr val="0070C0"/>
                </a:solidFill>
                <a:cs typeface="B Nazanin" pitchFamily="2" charset="-78"/>
              </a:rPr>
              <a:t>رفتارهاي ايمن هنگام حمام كردن كودك: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67544" y="1484784"/>
            <a:ext cx="8229600" cy="4464496"/>
          </a:xfrm>
        </p:spPr>
        <p:style>
          <a:lnRef idx="2">
            <a:schemeClr val="accent1"/>
          </a:lnRef>
          <a:fillRef idx="1">
            <a:schemeClr val="lt1"/>
          </a:fillRef>
          <a:effectRef idx="0">
            <a:schemeClr val="accent1"/>
          </a:effectRef>
          <a:fontRef idx="minor">
            <a:schemeClr val="dk1"/>
          </a:fontRef>
        </p:style>
        <p:txBody>
          <a:bodyPr>
            <a:normAutofit/>
          </a:bodyPr>
          <a:lstStyle/>
          <a:p>
            <a:pPr lvl="0"/>
            <a:endParaRPr lang="fa-IR" sz="2800" dirty="0" smtClean="0">
              <a:cs typeface="B Nazanin" pitchFamily="2" charset="-78"/>
            </a:endParaRPr>
          </a:p>
          <a:p>
            <a:pPr lvl="0"/>
            <a:r>
              <a:rPr lang="fa-IR" sz="2800" dirty="0" err="1" smtClean="0">
                <a:cs typeface="B Nazanin" pitchFamily="2" charset="-78"/>
              </a:rPr>
              <a:t>كودك</a:t>
            </a:r>
            <a:r>
              <a:rPr lang="fa-IR" sz="2800" dirty="0" smtClean="0">
                <a:cs typeface="B Nazanin" pitchFamily="2" charset="-78"/>
              </a:rPr>
              <a:t> </a:t>
            </a:r>
            <a:r>
              <a:rPr lang="fa-IR" sz="2800" dirty="0">
                <a:cs typeface="B Nazanin" pitchFamily="2" charset="-78"/>
              </a:rPr>
              <a:t>در كنار آب، وان حمام و دوش آب حتي براي مدت كوتاهي تنها رها </a:t>
            </a:r>
            <a:r>
              <a:rPr lang="fa-IR" sz="2800" dirty="0" smtClean="0">
                <a:cs typeface="B Nazanin" pitchFamily="2" charset="-78"/>
              </a:rPr>
              <a:t>نشود</a:t>
            </a:r>
            <a:endParaRPr lang="en-US" sz="2800" dirty="0">
              <a:cs typeface="B Nazanin" pitchFamily="2" charset="-78"/>
            </a:endParaRPr>
          </a:p>
          <a:p>
            <a:pPr lvl="0"/>
            <a:r>
              <a:rPr lang="fa-IR" sz="2800" dirty="0" smtClean="0">
                <a:solidFill>
                  <a:schemeClr val="accent1">
                    <a:lumMod val="75000"/>
                  </a:schemeClr>
                </a:solidFill>
                <a:cs typeface="B Nazanin" pitchFamily="2" charset="-78"/>
              </a:rPr>
              <a:t>تمام </a:t>
            </a:r>
            <a:r>
              <a:rPr lang="fa-IR" sz="2800" dirty="0">
                <a:solidFill>
                  <a:schemeClr val="accent1">
                    <a:lumMod val="75000"/>
                  </a:schemeClr>
                </a:solidFill>
                <a:cs typeface="B Nazanin" pitchFamily="2" charset="-78"/>
              </a:rPr>
              <a:t>قفل‌ها از </a:t>
            </a:r>
            <a:r>
              <a:rPr lang="fa-IR" sz="2800" dirty="0" smtClean="0">
                <a:solidFill>
                  <a:schemeClr val="accent1">
                    <a:lumMod val="75000"/>
                  </a:schemeClr>
                </a:solidFill>
                <a:cs typeface="B Nazanin" pitchFamily="2" charset="-78"/>
              </a:rPr>
              <a:t>درب </a:t>
            </a:r>
            <a:r>
              <a:rPr lang="fa-IR" sz="2800" dirty="0">
                <a:solidFill>
                  <a:schemeClr val="accent1">
                    <a:lumMod val="75000"/>
                  </a:schemeClr>
                </a:solidFill>
                <a:cs typeface="B Nazanin" pitchFamily="2" charset="-78"/>
              </a:rPr>
              <a:t>حمام بر داشته شود </a:t>
            </a:r>
            <a:endParaRPr lang="fa-IR" sz="2800" dirty="0" smtClean="0">
              <a:solidFill>
                <a:schemeClr val="accent1">
                  <a:lumMod val="75000"/>
                </a:schemeClr>
              </a:solidFill>
              <a:cs typeface="B Nazanin" pitchFamily="2" charset="-78"/>
            </a:endParaRPr>
          </a:p>
          <a:p>
            <a:pPr lvl="0"/>
            <a:r>
              <a:rPr lang="fa-IR" sz="2800" dirty="0" smtClean="0">
                <a:cs typeface="B Nazanin" pitchFamily="2" charset="-78"/>
              </a:rPr>
              <a:t>كليد </a:t>
            </a:r>
            <a:r>
              <a:rPr lang="fa-IR" sz="2800" dirty="0">
                <a:cs typeface="B Nazanin" pitchFamily="2" charset="-78"/>
              </a:rPr>
              <a:t>يدكي همواره در اختيار </a:t>
            </a:r>
            <a:r>
              <a:rPr lang="fa-IR" sz="2800" dirty="0" smtClean="0">
                <a:cs typeface="B Nazanin" pitchFamily="2" charset="-78"/>
              </a:rPr>
              <a:t>باشد</a:t>
            </a:r>
            <a:endParaRPr lang="en-US" sz="2800" dirty="0">
              <a:cs typeface="B Nazanin" pitchFamily="2" charset="-78"/>
            </a:endParaRPr>
          </a:p>
          <a:p>
            <a:pPr lvl="0"/>
            <a:r>
              <a:rPr lang="fa-IR" sz="2800" dirty="0" smtClean="0">
                <a:solidFill>
                  <a:schemeClr val="accent1">
                    <a:lumMod val="75000"/>
                  </a:schemeClr>
                </a:solidFill>
                <a:cs typeface="B Nazanin" pitchFamily="2" charset="-78"/>
              </a:rPr>
              <a:t>عدم پاسخ </a:t>
            </a:r>
            <a:r>
              <a:rPr lang="fa-IR" sz="2800" dirty="0">
                <a:solidFill>
                  <a:schemeClr val="accent1">
                    <a:lumMod val="75000"/>
                  </a:schemeClr>
                </a:solidFill>
                <a:cs typeface="B Nazanin" pitchFamily="2" charset="-78"/>
              </a:rPr>
              <a:t>دادن به زنگ </a:t>
            </a:r>
            <a:r>
              <a:rPr lang="fa-IR" sz="2800" dirty="0" smtClean="0">
                <a:solidFill>
                  <a:schemeClr val="accent1">
                    <a:lumMod val="75000"/>
                  </a:schemeClr>
                </a:solidFill>
                <a:cs typeface="B Nazanin" pitchFamily="2" charset="-78"/>
              </a:rPr>
              <a:t>درب منزل </a:t>
            </a:r>
            <a:r>
              <a:rPr lang="fa-IR" sz="2800" dirty="0">
                <a:solidFill>
                  <a:schemeClr val="accent1">
                    <a:lumMod val="75000"/>
                  </a:schemeClr>
                </a:solidFill>
                <a:cs typeface="B Nazanin" pitchFamily="2" charset="-78"/>
              </a:rPr>
              <a:t>يا تلفن </a:t>
            </a:r>
            <a:endParaRPr lang="fa-IR" sz="2800" dirty="0" smtClean="0">
              <a:solidFill>
                <a:schemeClr val="accent1">
                  <a:lumMod val="75000"/>
                </a:schemeClr>
              </a:solidFill>
              <a:cs typeface="B Nazanin" pitchFamily="2" charset="-78"/>
            </a:endParaRPr>
          </a:p>
          <a:p>
            <a:pPr lvl="0"/>
            <a:r>
              <a:rPr lang="fa-IR" sz="2800" dirty="0" smtClean="0">
                <a:cs typeface="B Nazanin" pitchFamily="2" charset="-78"/>
              </a:rPr>
              <a:t>كودك </a:t>
            </a:r>
            <a:r>
              <a:rPr lang="fa-IR" sz="2800" dirty="0">
                <a:cs typeface="B Nazanin" pitchFamily="2" charset="-78"/>
              </a:rPr>
              <a:t>را هم با خود به همراه برد </a:t>
            </a:r>
            <a:endParaRPr lang="fa-IR" sz="2800" dirty="0" smtClean="0">
              <a:cs typeface="B Nazanin" pitchFamily="2" charset="-78"/>
            </a:endParaRPr>
          </a:p>
          <a:p>
            <a:pPr lvl="0"/>
            <a:r>
              <a:rPr lang="fa-IR" sz="2800" dirty="0" smtClean="0">
                <a:solidFill>
                  <a:schemeClr val="accent1">
                    <a:lumMod val="75000"/>
                  </a:schemeClr>
                </a:solidFill>
                <a:cs typeface="B Nazanin" pitchFamily="2" charset="-78"/>
              </a:rPr>
              <a:t>خاموش </a:t>
            </a:r>
            <a:r>
              <a:rPr lang="fa-IR" sz="2800" dirty="0" err="1" smtClean="0">
                <a:solidFill>
                  <a:schemeClr val="accent1">
                    <a:lumMod val="75000"/>
                  </a:schemeClr>
                </a:solidFill>
                <a:cs typeface="B Nazanin" pitchFamily="2" charset="-78"/>
              </a:rPr>
              <a:t>كردن</a:t>
            </a:r>
            <a:r>
              <a:rPr lang="fa-IR" sz="2800" dirty="0" smtClean="0">
                <a:solidFill>
                  <a:schemeClr val="accent1">
                    <a:lumMod val="75000"/>
                  </a:schemeClr>
                </a:solidFill>
                <a:cs typeface="B Nazanin" pitchFamily="2" charset="-78"/>
              </a:rPr>
              <a:t> تلفن</a:t>
            </a:r>
            <a:endParaRPr lang="en-US" sz="2800" dirty="0">
              <a:solidFill>
                <a:schemeClr val="accent1">
                  <a:lumMod val="75000"/>
                </a:schemeClr>
              </a:solidFill>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a:solidFill>
                  <a:srgbClr val="0070C0"/>
                </a:solidFill>
                <a:cs typeface="B Nazanin" pitchFamily="2" charset="-78"/>
              </a:rPr>
              <a:t>رفتارهاي ايمن براي استفاده از </a:t>
            </a:r>
            <a:r>
              <a:rPr lang="fa-IR" sz="2800" b="1" dirty="0" smtClean="0">
                <a:solidFill>
                  <a:srgbClr val="0070C0"/>
                </a:solidFill>
                <a:cs typeface="B Nazanin" pitchFamily="2" charset="-78"/>
              </a:rPr>
              <a:t>استخر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395536" y="1628800"/>
            <a:ext cx="8229600" cy="4968552"/>
          </a:xfrm>
        </p:spPr>
        <p:style>
          <a:lnRef idx="2">
            <a:schemeClr val="accent1"/>
          </a:lnRef>
          <a:fillRef idx="1">
            <a:schemeClr val="lt1"/>
          </a:fillRef>
          <a:effectRef idx="0">
            <a:schemeClr val="accent1"/>
          </a:effectRef>
          <a:fontRef idx="minor">
            <a:schemeClr val="dk1"/>
          </a:fontRef>
        </p:style>
        <p:txBody>
          <a:bodyPr>
            <a:noAutofit/>
          </a:bodyPr>
          <a:lstStyle/>
          <a:p>
            <a:pPr lvl="0"/>
            <a:r>
              <a:rPr lang="fa-IR" sz="2800" dirty="0">
                <a:cs typeface="B Nazanin" pitchFamily="2" charset="-78"/>
              </a:rPr>
              <a:t>حصاركشي كامل چهار ضلع </a:t>
            </a:r>
            <a:r>
              <a:rPr lang="fa-IR" sz="2800" dirty="0" smtClean="0">
                <a:cs typeface="B Nazanin" pitchFamily="2" charset="-78"/>
              </a:rPr>
              <a:t>استخر</a:t>
            </a:r>
          </a:p>
          <a:p>
            <a:pPr lvl="0"/>
            <a:r>
              <a:rPr lang="fa-IR" sz="2800" dirty="0" smtClean="0">
                <a:solidFill>
                  <a:schemeClr val="accent1">
                    <a:lumMod val="75000"/>
                  </a:schemeClr>
                </a:solidFill>
                <a:cs typeface="B Nazanin" pitchFamily="2" charset="-78"/>
              </a:rPr>
              <a:t>قفل </a:t>
            </a:r>
            <a:r>
              <a:rPr lang="fa-IR" sz="2800" dirty="0">
                <a:solidFill>
                  <a:schemeClr val="accent1">
                    <a:lumMod val="75000"/>
                  </a:schemeClr>
                </a:solidFill>
                <a:cs typeface="B Nazanin" pitchFamily="2" charset="-78"/>
              </a:rPr>
              <a:t>در ورودي استخر </a:t>
            </a:r>
            <a:endParaRPr lang="fa-IR" sz="2800" dirty="0" smtClean="0">
              <a:solidFill>
                <a:schemeClr val="accent1">
                  <a:lumMod val="75000"/>
                </a:schemeClr>
              </a:solidFill>
              <a:cs typeface="B Nazanin" pitchFamily="2" charset="-78"/>
            </a:endParaRPr>
          </a:p>
          <a:p>
            <a:pPr lvl="0"/>
            <a:r>
              <a:rPr lang="fa-IR" sz="2800" dirty="0" smtClean="0">
                <a:cs typeface="B Nazanin" pitchFamily="2" charset="-78"/>
              </a:rPr>
              <a:t>صندلي </a:t>
            </a:r>
            <a:r>
              <a:rPr lang="fa-IR" sz="2800" dirty="0">
                <a:cs typeface="B Nazanin" pitchFamily="2" charset="-78"/>
              </a:rPr>
              <a:t>ها، ميزها و وسايل بالا رفتني دور از نرده‌ها قرار </a:t>
            </a:r>
            <a:r>
              <a:rPr lang="fa-IR" sz="2800" dirty="0" smtClean="0">
                <a:cs typeface="B Nazanin" pitchFamily="2" charset="-78"/>
              </a:rPr>
              <a:t>گيرند</a:t>
            </a:r>
            <a:endParaRPr lang="en-US" sz="2800" dirty="0">
              <a:cs typeface="B Nazanin" pitchFamily="2" charset="-78"/>
            </a:endParaRPr>
          </a:p>
          <a:p>
            <a:pPr lvl="0"/>
            <a:r>
              <a:rPr lang="fa-IR" sz="2800" dirty="0" smtClean="0">
                <a:solidFill>
                  <a:schemeClr val="accent1">
                    <a:lumMod val="75000"/>
                  </a:schemeClr>
                </a:solidFill>
                <a:cs typeface="B Nazanin" pitchFamily="2" charset="-78"/>
              </a:rPr>
              <a:t>پوشش </a:t>
            </a:r>
            <a:r>
              <a:rPr lang="fa-IR" sz="2800" dirty="0">
                <a:solidFill>
                  <a:schemeClr val="accent1">
                    <a:lumMod val="75000"/>
                  </a:schemeClr>
                </a:solidFill>
                <a:cs typeface="B Nazanin" pitchFamily="2" charset="-78"/>
              </a:rPr>
              <a:t>استخر نبايد جايگزين نرده‌هاي كناري آن </a:t>
            </a:r>
            <a:r>
              <a:rPr lang="fa-IR" sz="2800" dirty="0" smtClean="0">
                <a:solidFill>
                  <a:schemeClr val="accent1">
                    <a:lumMod val="75000"/>
                  </a:schemeClr>
                </a:solidFill>
                <a:cs typeface="B Nazanin" pitchFamily="2" charset="-78"/>
              </a:rPr>
              <a:t>شود</a:t>
            </a:r>
            <a:endParaRPr lang="en-US" sz="2800" dirty="0">
              <a:solidFill>
                <a:schemeClr val="accent1">
                  <a:lumMod val="75000"/>
                </a:schemeClr>
              </a:solidFill>
              <a:cs typeface="B Nazanin" pitchFamily="2" charset="-78"/>
            </a:endParaRPr>
          </a:p>
          <a:p>
            <a:pPr lvl="0"/>
            <a:r>
              <a:rPr lang="fa-IR" sz="2800" dirty="0">
                <a:cs typeface="B Nazanin" pitchFamily="2" charset="-78"/>
              </a:rPr>
              <a:t> استخرهاي متحرك هرگز توصيه </a:t>
            </a:r>
            <a:r>
              <a:rPr lang="fa-IR" sz="2800" dirty="0" smtClean="0">
                <a:cs typeface="B Nazanin" pitchFamily="2" charset="-78"/>
              </a:rPr>
              <a:t>نمي‌شود</a:t>
            </a:r>
            <a:endParaRPr lang="en-US" sz="2800" dirty="0">
              <a:cs typeface="B Nazanin" pitchFamily="2" charset="-78"/>
            </a:endParaRPr>
          </a:p>
          <a:p>
            <a:pPr lvl="0"/>
            <a:r>
              <a:rPr lang="fa-IR" sz="2800" dirty="0">
                <a:cs typeface="B Nazanin" pitchFamily="2" charset="-78"/>
              </a:rPr>
              <a:t> </a:t>
            </a:r>
            <a:r>
              <a:rPr lang="fa-IR" sz="2800" dirty="0">
                <a:solidFill>
                  <a:schemeClr val="accent1">
                    <a:lumMod val="75000"/>
                  </a:schemeClr>
                </a:solidFill>
                <a:cs typeface="B Nazanin" pitchFamily="2" charset="-78"/>
              </a:rPr>
              <a:t>استفاده از زنگ اخبار و وسايلي كه مي‌توانند به نوعي از افتادن كودك در آب خبر دهند كمك كننده </a:t>
            </a:r>
            <a:r>
              <a:rPr lang="fa-IR" sz="2800" dirty="0" smtClean="0">
                <a:solidFill>
                  <a:schemeClr val="accent1">
                    <a:lumMod val="75000"/>
                  </a:schemeClr>
                </a:solidFill>
                <a:cs typeface="B Nazanin" pitchFamily="2" charset="-78"/>
              </a:rPr>
              <a:t>است</a:t>
            </a:r>
            <a:endParaRPr lang="en-US" sz="2800" dirty="0">
              <a:solidFill>
                <a:schemeClr val="accent1">
                  <a:lumMod val="75000"/>
                </a:schemeClr>
              </a:solidFill>
              <a:cs typeface="B Nazanin" pitchFamily="2" charset="-78"/>
            </a:endParaRPr>
          </a:p>
          <a:p>
            <a:pPr lvl="0"/>
            <a:r>
              <a:rPr lang="fa-IR" sz="2800" dirty="0" smtClean="0">
                <a:cs typeface="B Nazanin" pitchFamily="2" charset="-78"/>
              </a:rPr>
              <a:t>هرگز </a:t>
            </a:r>
            <a:r>
              <a:rPr lang="fa-IR" sz="2800" dirty="0">
                <a:cs typeface="B Nazanin" pitchFamily="2" charset="-78"/>
              </a:rPr>
              <a:t>نبايد كودك در كنار استخر حتي براي مدت كوتاهي تنها رها </a:t>
            </a:r>
            <a:r>
              <a:rPr lang="fa-IR" sz="2800" dirty="0" smtClean="0">
                <a:cs typeface="B Nazanin" pitchFamily="2" charset="-78"/>
              </a:rPr>
              <a:t>شود </a:t>
            </a:r>
            <a:endParaRPr lang="en-US" sz="2800" dirty="0">
              <a:cs typeface="B Nazanin" pitchFamily="2" charset="-78"/>
            </a:endParaRPr>
          </a:p>
          <a:p>
            <a:pPr lvl="0"/>
            <a:r>
              <a:rPr lang="fa-IR" sz="2800" dirty="0">
                <a:solidFill>
                  <a:schemeClr val="accent1">
                    <a:lumMod val="75000"/>
                  </a:schemeClr>
                </a:solidFill>
                <a:cs typeface="B Nazanin" pitchFamily="2" charset="-78"/>
              </a:rPr>
              <a:t>آب استخر هميشه تميز و پاكيزه باشد و در صورتي‌كه كودك گم شد اول داخل استخر را </a:t>
            </a:r>
            <a:r>
              <a:rPr lang="fa-IR" sz="2800" dirty="0" smtClean="0">
                <a:solidFill>
                  <a:schemeClr val="accent1">
                    <a:lumMod val="75000"/>
                  </a:schemeClr>
                </a:solidFill>
                <a:cs typeface="B Nazanin" pitchFamily="2" charset="-78"/>
              </a:rPr>
              <a:t>بگردند</a:t>
            </a:r>
            <a:endParaRPr lang="en-US" sz="2800" dirty="0">
              <a:solidFill>
                <a:schemeClr val="accent1">
                  <a:lumMod val="75000"/>
                </a:schemeClr>
              </a:solidFill>
              <a:cs typeface="B Nazanin" pitchFamily="2" charset="-78"/>
            </a:endParaRPr>
          </a:p>
          <a:p>
            <a:endParaRPr lang="fa-IR" sz="2800" dirty="0">
              <a:cs typeface="B Nazanin" pitchFamily="2" charset="-78"/>
            </a:endParaRPr>
          </a:p>
        </p:txBody>
      </p:sp>
      <p:pic>
        <p:nvPicPr>
          <p:cNvPr id="4" name="Picture 3" descr="2 ghargh.bmp"/>
          <p:cNvPicPr>
            <a:picLocks noChangeAspect="1"/>
          </p:cNvPicPr>
          <p:nvPr/>
        </p:nvPicPr>
        <p:blipFill>
          <a:blip r:embed="rId2"/>
          <a:stretch>
            <a:fillRect/>
          </a:stretch>
        </p:blipFill>
        <p:spPr>
          <a:xfrm>
            <a:off x="539552" y="1628800"/>
            <a:ext cx="2476413"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style>
          <a:lnRef idx="2">
            <a:schemeClr val="accent1"/>
          </a:lnRef>
          <a:fillRef idx="1">
            <a:schemeClr val="lt1"/>
          </a:fillRef>
          <a:effectRef idx="0">
            <a:schemeClr val="accent1"/>
          </a:effectRef>
          <a:fontRef idx="minor">
            <a:schemeClr val="dk1"/>
          </a:fontRef>
        </p:style>
        <p:txBody>
          <a:bodyPr>
            <a:normAutofit/>
          </a:bodyPr>
          <a:lstStyle/>
          <a:p>
            <a:pPr lvl="0">
              <a:lnSpc>
                <a:spcPct val="150000"/>
              </a:lnSpc>
            </a:pPr>
            <a:r>
              <a:rPr lang="fa-IR" dirty="0" smtClean="0">
                <a:cs typeface="B Nazanin" pitchFamily="2" charset="-78"/>
              </a:rPr>
              <a:t>آموزش شنا و افزايش قدرت و توانايي افراد در شنا كردن</a:t>
            </a:r>
          </a:p>
          <a:p>
            <a:pPr lvl="1">
              <a:lnSpc>
                <a:spcPct val="150000"/>
              </a:lnSpc>
            </a:pPr>
            <a:r>
              <a:rPr lang="fa-IR" sz="3200" dirty="0" smtClean="0">
                <a:solidFill>
                  <a:schemeClr val="accent1">
                    <a:lumMod val="75000"/>
                  </a:schemeClr>
                </a:solidFill>
                <a:cs typeface="B Nazanin" pitchFamily="2" charset="-78"/>
              </a:rPr>
              <a:t>اعتماد به نفس </a:t>
            </a:r>
            <a:r>
              <a:rPr lang="fa-IR" sz="3200" dirty="0" err="1" smtClean="0">
                <a:solidFill>
                  <a:schemeClr val="accent1">
                    <a:lumMod val="75000"/>
                  </a:schemeClr>
                </a:solidFill>
                <a:cs typeface="B Nazanin" pitchFamily="2" charset="-78"/>
              </a:rPr>
              <a:t>زياد</a:t>
            </a:r>
            <a:r>
              <a:rPr lang="fa-IR" sz="3200" dirty="0" smtClean="0">
                <a:solidFill>
                  <a:schemeClr val="accent1">
                    <a:lumMod val="75000"/>
                  </a:schemeClr>
                </a:solidFill>
                <a:cs typeface="B Nazanin" pitchFamily="2" charset="-78"/>
              </a:rPr>
              <a:t> و کاذب در کودک</a:t>
            </a:r>
          </a:p>
          <a:p>
            <a:pPr lvl="1">
              <a:lnSpc>
                <a:spcPct val="150000"/>
              </a:lnSpc>
            </a:pPr>
            <a:r>
              <a:rPr lang="fa-IR" sz="3200" dirty="0" smtClean="0">
                <a:solidFill>
                  <a:schemeClr val="accent1">
                    <a:lumMod val="75000"/>
                  </a:schemeClr>
                </a:solidFill>
                <a:cs typeface="B Nazanin" pitchFamily="2" charset="-78"/>
              </a:rPr>
              <a:t>عدم نظارت كافي والدين</a:t>
            </a:r>
          </a:p>
          <a:p>
            <a:pPr lvl="0">
              <a:lnSpc>
                <a:spcPct val="150000"/>
              </a:lnSpc>
            </a:pPr>
            <a:r>
              <a:rPr lang="fa-IR" dirty="0" smtClean="0">
                <a:cs typeface="B Nazanin" pitchFamily="2" charset="-78"/>
              </a:rPr>
              <a:t>آموزش شنا پيش از 3 سالگي توصيه نمي‌شود</a:t>
            </a:r>
          </a:p>
          <a:p>
            <a:pPr lvl="1">
              <a:lnSpc>
                <a:spcPct val="150000"/>
              </a:lnSpc>
            </a:pPr>
            <a:r>
              <a:rPr lang="fa-IR" dirty="0" smtClean="0">
                <a:solidFill>
                  <a:schemeClr val="accent1">
                    <a:lumMod val="75000"/>
                  </a:schemeClr>
                </a:solidFill>
                <a:cs typeface="B Nazanin" pitchFamily="2" charset="-78"/>
              </a:rPr>
              <a:t>كودكان نمي‌توانند بين تنفس و بلع خود هماهنگي ايجاد كنند</a:t>
            </a:r>
            <a:endParaRPr lang="en-US" dirty="0" smtClean="0">
              <a:solidFill>
                <a:schemeClr val="accent1">
                  <a:lumMod val="75000"/>
                </a:schemeClr>
              </a:solidFill>
              <a:cs typeface="B Nazanin" pitchFamily="2" charset="-78"/>
            </a:endParaRPr>
          </a:p>
          <a:p>
            <a:pPr>
              <a:lnSpc>
                <a:spcPct val="150000"/>
              </a:lnSpc>
            </a:pPr>
            <a:endParaRPr lang="fa-IR" dirty="0">
              <a:cs typeface="B Nazanin" pitchFamily="2" charset="-78"/>
            </a:endParaRPr>
          </a:p>
        </p:txBody>
      </p:sp>
      <p:sp>
        <p:nvSpPr>
          <p:cNvPr id="4" name="Title 1"/>
          <p:cNvSpPr>
            <a:spLocks noGrp="1"/>
          </p:cNvSpPr>
          <p:nvPr>
            <p:ph type="title"/>
          </p:nvPr>
        </p:nvSpPr>
        <p:spPr>
          <a:xfrm>
            <a:off x="457200" y="274638"/>
            <a:ext cx="8229600" cy="850106"/>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a:solidFill>
                  <a:srgbClr val="0070C0"/>
                </a:solidFill>
                <a:cs typeface="B Nazanin" pitchFamily="2" charset="-78"/>
              </a:rPr>
              <a:t>رفتارهاي ايمن براي استفاده از </a:t>
            </a:r>
            <a:r>
              <a:rPr lang="fa-IR" sz="2800" b="1" dirty="0" smtClean="0">
                <a:solidFill>
                  <a:srgbClr val="0070C0"/>
                </a:solidFill>
                <a:cs typeface="B Nazanin" pitchFamily="2" charset="-78"/>
              </a:rPr>
              <a:t>استخر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4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fa-IR" sz="2800" b="1" dirty="0">
                <a:solidFill>
                  <a:srgbClr val="0070C0"/>
                </a:solidFill>
                <a:cs typeface="B Nazanin" pitchFamily="2" charset="-78"/>
              </a:rPr>
              <a:t>رفتارهاي ايمن در ساحل </a:t>
            </a:r>
            <a:r>
              <a:rPr lang="fa-IR" sz="2800" b="1" dirty="0" smtClean="0">
                <a:solidFill>
                  <a:srgbClr val="0070C0"/>
                </a:solidFill>
                <a:cs typeface="B Nazanin" pitchFamily="2" charset="-78"/>
              </a:rPr>
              <a:t>دريا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67544" y="1628800"/>
            <a:ext cx="8229600" cy="4752528"/>
          </a:xfrm>
        </p:spPr>
        <p:style>
          <a:lnRef idx="2">
            <a:schemeClr val="accent1"/>
          </a:lnRef>
          <a:fillRef idx="1">
            <a:schemeClr val="lt1"/>
          </a:fillRef>
          <a:effectRef idx="0">
            <a:schemeClr val="accent1"/>
          </a:effectRef>
          <a:fontRef idx="minor">
            <a:schemeClr val="dk1"/>
          </a:fontRef>
        </p:style>
        <p:txBody>
          <a:bodyPr>
            <a:noAutofit/>
          </a:bodyPr>
          <a:lstStyle/>
          <a:p>
            <a:pPr lvl="0"/>
            <a:r>
              <a:rPr lang="fa-IR" sz="2400" dirty="0">
                <a:cs typeface="B Nazanin" pitchFamily="2" charset="-78"/>
              </a:rPr>
              <a:t>ضرورت حضور </a:t>
            </a:r>
            <a:r>
              <a:rPr lang="fa-IR" sz="2400" dirty="0" err="1">
                <a:cs typeface="B Nazanin" pitchFamily="2" charset="-78"/>
              </a:rPr>
              <a:t>يك</a:t>
            </a:r>
            <a:r>
              <a:rPr lang="fa-IR" sz="2400" dirty="0">
                <a:cs typeface="B Nazanin" pitchFamily="2" charset="-78"/>
              </a:rPr>
              <a:t> فرد بزرگسال </a:t>
            </a:r>
          </a:p>
          <a:p>
            <a:r>
              <a:rPr lang="fa-IR" sz="2400" dirty="0" smtClean="0">
                <a:solidFill>
                  <a:schemeClr val="accent1">
                    <a:lumMod val="75000"/>
                  </a:schemeClr>
                </a:solidFill>
                <a:cs typeface="B Nazanin" pitchFamily="2" charset="-78"/>
              </a:rPr>
              <a:t>حضور </a:t>
            </a:r>
            <a:r>
              <a:rPr lang="fa-IR" sz="2400" dirty="0">
                <a:solidFill>
                  <a:schemeClr val="accent1">
                    <a:lumMod val="75000"/>
                  </a:schemeClr>
                </a:solidFill>
                <a:cs typeface="B Nazanin" pitchFamily="2" charset="-78"/>
              </a:rPr>
              <a:t>نجات </a:t>
            </a:r>
            <a:r>
              <a:rPr lang="fa-IR" sz="2400" dirty="0" err="1">
                <a:solidFill>
                  <a:schemeClr val="accent1">
                    <a:lumMod val="75000"/>
                  </a:schemeClr>
                </a:solidFill>
                <a:cs typeface="B Nazanin" pitchFamily="2" charset="-78"/>
              </a:rPr>
              <a:t>غريق</a:t>
            </a:r>
            <a:r>
              <a:rPr lang="fa-IR" sz="2400" dirty="0">
                <a:solidFill>
                  <a:schemeClr val="accent1">
                    <a:lumMod val="75000"/>
                  </a:schemeClr>
                </a:solidFill>
                <a:cs typeface="B Nazanin" pitchFamily="2" charset="-78"/>
              </a:rPr>
              <a:t> </a:t>
            </a:r>
            <a:endParaRPr lang="en-US" sz="2400" dirty="0">
              <a:solidFill>
                <a:schemeClr val="accent1">
                  <a:lumMod val="75000"/>
                </a:schemeClr>
              </a:solidFill>
              <a:cs typeface="B Nazanin" pitchFamily="2" charset="-78"/>
            </a:endParaRPr>
          </a:p>
          <a:p>
            <a:r>
              <a:rPr lang="fa-IR" sz="2400" dirty="0" err="1">
                <a:cs typeface="B Nazanin" pitchFamily="2" charset="-78"/>
              </a:rPr>
              <a:t>بررسي</a:t>
            </a:r>
            <a:r>
              <a:rPr lang="fa-IR" sz="2400" dirty="0">
                <a:cs typeface="B Nazanin" pitchFamily="2" charset="-78"/>
              </a:rPr>
              <a:t> </a:t>
            </a:r>
            <a:r>
              <a:rPr lang="fa-IR" sz="2400" dirty="0" err="1">
                <a:cs typeface="B Nazanin" pitchFamily="2" charset="-78"/>
              </a:rPr>
              <a:t>شرايط</a:t>
            </a:r>
            <a:r>
              <a:rPr lang="fa-IR" sz="2400" dirty="0">
                <a:cs typeface="B Nazanin" pitchFamily="2" charset="-78"/>
              </a:rPr>
              <a:t> آب و </a:t>
            </a:r>
            <a:r>
              <a:rPr lang="fa-IR" sz="2400" dirty="0" err="1">
                <a:cs typeface="B Nazanin" pitchFamily="2" charset="-78"/>
              </a:rPr>
              <a:t>هوايي</a:t>
            </a:r>
            <a:r>
              <a:rPr lang="fa-IR" sz="2400" dirty="0">
                <a:cs typeface="B Nazanin" pitchFamily="2" charset="-78"/>
              </a:rPr>
              <a:t>، </a:t>
            </a:r>
            <a:r>
              <a:rPr lang="fa-IR" sz="2400" dirty="0" err="1">
                <a:cs typeface="B Nazanin" pitchFamily="2" charset="-78"/>
              </a:rPr>
              <a:t>محدوديت</a:t>
            </a:r>
            <a:r>
              <a:rPr lang="fa-IR" sz="2400" dirty="0">
                <a:cs typeface="B Nazanin" pitchFamily="2" charset="-78"/>
              </a:rPr>
              <a:t> شنا در اوضاع خاص آب و </a:t>
            </a:r>
            <a:r>
              <a:rPr lang="fa-IR" sz="2400" dirty="0" err="1">
                <a:cs typeface="B Nazanin" pitchFamily="2" charset="-78"/>
              </a:rPr>
              <a:t>هوايي</a:t>
            </a:r>
            <a:r>
              <a:rPr lang="fa-IR" sz="2400" dirty="0">
                <a:cs typeface="B Nazanin" pitchFamily="2" charset="-78"/>
              </a:rPr>
              <a:t> </a:t>
            </a:r>
          </a:p>
          <a:p>
            <a:r>
              <a:rPr lang="fa-IR" sz="2400" dirty="0" err="1">
                <a:solidFill>
                  <a:schemeClr val="accent1">
                    <a:lumMod val="75000"/>
                  </a:schemeClr>
                </a:solidFill>
                <a:cs typeface="B Nazanin" pitchFamily="2" charset="-78"/>
              </a:rPr>
              <a:t>پوشيدن</a:t>
            </a:r>
            <a:r>
              <a:rPr lang="fa-IR" sz="2400" dirty="0">
                <a:solidFill>
                  <a:schemeClr val="accent1">
                    <a:lumMod val="75000"/>
                  </a:schemeClr>
                </a:solidFill>
                <a:cs typeface="B Nazanin" pitchFamily="2" charset="-78"/>
              </a:rPr>
              <a:t> </a:t>
            </a:r>
            <a:r>
              <a:rPr lang="fa-IR" sz="2400" dirty="0" err="1">
                <a:solidFill>
                  <a:schemeClr val="accent1">
                    <a:lumMod val="75000"/>
                  </a:schemeClr>
                </a:solidFill>
                <a:cs typeface="B Nazanin" pitchFamily="2" charset="-78"/>
              </a:rPr>
              <a:t>جليقه</a:t>
            </a:r>
            <a:r>
              <a:rPr lang="fa-IR" sz="2400" dirty="0">
                <a:solidFill>
                  <a:schemeClr val="accent1">
                    <a:lumMod val="75000"/>
                  </a:schemeClr>
                </a:solidFill>
                <a:cs typeface="B Nazanin" pitchFamily="2" charset="-78"/>
              </a:rPr>
              <a:t> نجات</a:t>
            </a:r>
            <a:endParaRPr lang="en-US" sz="2400" dirty="0">
              <a:solidFill>
                <a:schemeClr val="accent1">
                  <a:lumMod val="75000"/>
                </a:schemeClr>
              </a:solidFill>
              <a:cs typeface="B Nazanin" pitchFamily="2" charset="-78"/>
            </a:endParaRPr>
          </a:p>
          <a:p>
            <a:r>
              <a:rPr lang="fa-IR" sz="2400" dirty="0">
                <a:cs typeface="B Nazanin" pitchFamily="2" charset="-78"/>
              </a:rPr>
              <a:t>در دسترس بودن </a:t>
            </a:r>
            <a:r>
              <a:rPr lang="fa-IR" sz="2400" dirty="0" err="1">
                <a:cs typeface="B Nazanin" pitchFamily="2" charset="-78"/>
              </a:rPr>
              <a:t>وسايل</a:t>
            </a:r>
            <a:r>
              <a:rPr lang="fa-IR" sz="2400" dirty="0">
                <a:cs typeface="B Nazanin" pitchFamily="2" charset="-78"/>
              </a:rPr>
              <a:t> </a:t>
            </a:r>
            <a:r>
              <a:rPr lang="fa-IR" sz="2400" dirty="0" err="1">
                <a:cs typeface="B Nazanin" pitchFamily="2" charset="-78"/>
              </a:rPr>
              <a:t>ايمني</a:t>
            </a:r>
            <a:r>
              <a:rPr lang="fa-IR" sz="2400" dirty="0">
                <a:cs typeface="B Nazanin" pitchFamily="2" charset="-78"/>
              </a:rPr>
              <a:t> و نجات همچون طناب و </a:t>
            </a:r>
            <a:r>
              <a:rPr lang="fa-IR" sz="2400" dirty="0" err="1">
                <a:cs typeface="B Nazanin" pitchFamily="2" charset="-78"/>
              </a:rPr>
              <a:t>تيوپ</a:t>
            </a:r>
            <a:endParaRPr lang="en-US" sz="2400" dirty="0">
              <a:cs typeface="B Nazanin" pitchFamily="2" charset="-78"/>
            </a:endParaRPr>
          </a:p>
          <a:p>
            <a:pPr lvl="0"/>
            <a:r>
              <a:rPr lang="fa-IR" sz="2400" dirty="0" smtClean="0">
                <a:solidFill>
                  <a:schemeClr val="accent1">
                    <a:lumMod val="75000"/>
                  </a:schemeClr>
                </a:solidFill>
                <a:cs typeface="B Nazanin" pitchFamily="2" charset="-78"/>
              </a:rPr>
              <a:t>اجتناب مراقب كودك از </a:t>
            </a:r>
            <a:r>
              <a:rPr lang="fa-IR" sz="2400" dirty="0">
                <a:solidFill>
                  <a:schemeClr val="accent1">
                    <a:lumMod val="75000"/>
                  </a:schemeClr>
                </a:solidFill>
                <a:cs typeface="B Nazanin" pitchFamily="2" charset="-78"/>
              </a:rPr>
              <a:t>فعاليت‌هايي كه تمركز را از بين </a:t>
            </a:r>
            <a:r>
              <a:rPr lang="fa-IR" sz="2400" dirty="0" smtClean="0">
                <a:solidFill>
                  <a:schemeClr val="accent1">
                    <a:lumMod val="75000"/>
                  </a:schemeClr>
                </a:solidFill>
                <a:cs typeface="B Nazanin" pitchFamily="2" charset="-78"/>
              </a:rPr>
              <a:t>مي‌برد</a:t>
            </a:r>
            <a:endParaRPr lang="en-US" sz="2400" dirty="0">
              <a:solidFill>
                <a:schemeClr val="accent1">
                  <a:lumMod val="75000"/>
                </a:schemeClr>
              </a:solidFill>
              <a:cs typeface="B Nazanin" pitchFamily="2" charset="-78"/>
            </a:endParaRPr>
          </a:p>
          <a:p>
            <a:pPr lvl="0"/>
            <a:r>
              <a:rPr lang="fa-IR" sz="2400" dirty="0" err="1" smtClean="0">
                <a:cs typeface="B Nazanin" pitchFamily="2" charset="-78"/>
              </a:rPr>
              <a:t>تدارك</a:t>
            </a:r>
            <a:r>
              <a:rPr lang="fa-IR" sz="2400" dirty="0" smtClean="0">
                <a:cs typeface="B Nazanin" pitchFamily="2" charset="-78"/>
              </a:rPr>
              <a:t> </a:t>
            </a:r>
            <a:r>
              <a:rPr lang="fa-IR" sz="2400" dirty="0">
                <a:cs typeface="B Nazanin" pitchFamily="2" charset="-78"/>
              </a:rPr>
              <a:t>وسايل ايمني براي تمام سرنشينان شناورهايي مانند قايق‌هاي صيد، قايق‌هاي تفريحي و </a:t>
            </a:r>
            <a:r>
              <a:rPr lang="fa-IR" sz="2400" dirty="0" smtClean="0">
                <a:cs typeface="B Nazanin" pitchFamily="2" charset="-78"/>
              </a:rPr>
              <a:t>كشتي‌ها</a:t>
            </a:r>
            <a:endParaRPr lang="en-US" sz="2400" dirty="0">
              <a:cs typeface="B Nazanin" pitchFamily="2" charset="-78"/>
            </a:endParaRPr>
          </a:p>
          <a:p>
            <a:pPr lvl="0"/>
            <a:r>
              <a:rPr lang="fa-IR" sz="2400" dirty="0" smtClean="0">
                <a:solidFill>
                  <a:schemeClr val="accent1">
                    <a:lumMod val="75000"/>
                  </a:schemeClr>
                </a:solidFill>
                <a:cs typeface="B Nazanin" pitchFamily="2" charset="-78"/>
              </a:rPr>
              <a:t>حضور </a:t>
            </a:r>
            <a:r>
              <a:rPr lang="fa-IR" sz="2400" dirty="0">
                <a:solidFill>
                  <a:schemeClr val="accent1">
                    <a:lumMod val="75000"/>
                  </a:schemeClr>
                </a:solidFill>
                <a:cs typeface="B Nazanin" pitchFamily="2" charset="-78"/>
              </a:rPr>
              <a:t>يك فرد مسؤول و توانمند در </a:t>
            </a:r>
            <a:r>
              <a:rPr lang="fa-IR" sz="2400" dirty="0" smtClean="0">
                <a:solidFill>
                  <a:schemeClr val="accent1">
                    <a:lumMod val="75000"/>
                  </a:schemeClr>
                </a:solidFill>
                <a:cs typeface="B Nazanin" pitchFamily="2" charset="-78"/>
              </a:rPr>
              <a:t>محل</a:t>
            </a:r>
            <a:endParaRPr lang="en-US" sz="2400" dirty="0">
              <a:solidFill>
                <a:schemeClr val="accent1">
                  <a:lumMod val="75000"/>
                </a:schemeClr>
              </a:solidFill>
              <a:cs typeface="B Nazanin" pitchFamily="2" charset="-78"/>
            </a:endParaRPr>
          </a:p>
          <a:p>
            <a:endParaRPr lang="fa-IR" sz="2400" dirty="0">
              <a:cs typeface="B Nazanin" pitchFamily="2" charset="-78"/>
            </a:endParaRPr>
          </a:p>
        </p:txBody>
      </p:sp>
      <p:pic>
        <p:nvPicPr>
          <p:cNvPr id="4" name="Picture 3" descr="3 ghargh.bmp"/>
          <p:cNvPicPr>
            <a:picLocks noChangeAspect="1"/>
          </p:cNvPicPr>
          <p:nvPr/>
        </p:nvPicPr>
        <p:blipFill>
          <a:blip r:embed="rId2"/>
          <a:stretch>
            <a:fillRect/>
          </a:stretch>
        </p:blipFill>
        <p:spPr>
          <a:xfrm>
            <a:off x="971600" y="4725144"/>
            <a:ext cx="2228850" cy="150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par>
                          <p:cTn id="8" fill="hold">
                            <p:stCondLst>
                              <p:cond delay="2000"/>
                            </p:stCondLst>
                            <p:childTnLst>
                              <p:par>
                                <p:cTn id="9" presetID="21" presetClass="entr" presetSubtype="1"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21" presetClass="entr" presetSubtype="1" fill="hold" grpId="1"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6000"/>
                            </p:stCondLst>
                            <p:childTnLst>
                              <p:par>
                                <p:cTn id="17" presetID="21" presetClass="entr" presetSubtype="1" fill="hold" grpId="1"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8000"/>
                            </p:stCondLst>
                            <p:childTnLst>
                              <p:par>
                                <p:cTn id="21" presetID="21" presetClass="entr" presetSubtype="1" fill="hold" grpId="1"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10000"/>
                            </p:stCondLst>
                            <p:childTnLst>
                              <p:par>
                                <p:cTn id="25" presetID="21" presetClass="entr" presetSubtype="1" fill="hold" grpId="1"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par>
                          <p:cTn id="28" fill="hold">
                            <p:stCondLst>
                              <p:cond delay="12000"/>
                            </p:stCondLst>
                            <p:childTnLst>
                              <p:par>
                                <p:cTn id="29" presetID="4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0"/>
                                        <p:tgtEl>
                                          <p:spTgt spid="4"/>
                                        </p:tgtEl>
                                      </p:cBhvr>
                                    </p:animEffect>
                                    <p:anim calcmode="lin" valueType="num">
                                      <p:cBhvr>
                                        <p:cTn id="32" dur="5000" fill="hold"/>
                                        <p:tgtEl>
                                          <p:spTgt spid="4"/>
                                        </p:tgtEl>
                                        <p:attrNameLst>
                                          <p:attrName>ppt_w</p:attrName>
                                        </p:attrNameLst>
                                      </p:cBhvr>
                                      <p:tavLst>
                                        <p:tav tm="0" fmla="#ppt_w*sin(2.5*pi*$)">
                                          <p:val>
                                            <p:fltVal val="0"/>
                                          </p:val>
                                        </p:tav>
                                        <p:tav tm="100000">
                                          <p:val>
                                            <p:fltVal val="1"/>
                                          </p:val>
                                        </p:tav>
                                      </p:tavLst>
                                    </p:anim>
                                    <p:anim calcmode="lin" valueType="num">
                                      <p:cBhvr>
                                        <p:cTn id="33" dur="5000" fill="hold"/>
                                        <p:tgtEl>
                                          <p:spTgt spid="4"/>
                                        </p:tgtEl>
                                        <p:attrNameLst>
                                          <p:attrName>ppt_h</p:attrName>
                                        </p:attrNameLst>
                                      </p:cBhvr>
                                      <p:tavLst>
                                        <p:tav tm="0">
                                          <p:val>
                                            <p:strVal val="#ppt_h"/>
                                          </p:val>
                                        </p:tav>
                                        <p:tav tm="100000">
                                          <p:val>
                                            <p:strVal val="#ppt_h"/>
                                          </p:val>
                                        </p:tav>
                                      </p:tavLst>
                                    </p:anim>
                                  </p:childTnLst>
                                </p:cTn>
                              </p:par>
                              <p:par>
                                <p:cTn id="34" presetID="21" presetClass="entr" presetSubtype="1" fill="hold" grpId="1"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par>
                          <p:cTn id="37" fill="hold">
                            <p:stCondLst>
                              <p:cond delay="17000"/>
                            </p:stCondLst>
                            <p:childTnLst>
                              <p:par>
                                <p:cTn id="38" presetID="21" presetClass="entr" presetSubtype="1" fill="hold" grpId="1"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par>
                          <p:cTn id="41" fill="hold">
                            <p:stCondLst>
                              <p:cond delay="19000"/>
                            </p:stCondLst>
                            <p:childTnLst>
                              <p:par>
                                <p:cTn id="42" presetID="21" presetClass="entr" presetSubtype="1" fill="hold" grpId="1"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heel(1)">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1"/>
        </p:xfrm>
        <a:graphic>
          <a:graphicData uri="http://schemas.openxmlformats.org/drawingml/2006/table">
            <a:tbl>
              <a:tblPr rtl="1" firstRow="1" bandRow="1">
                <a:tableStyleId>{5C22544A-7EE6-4342-B048-85BDC9FD1C3A}</a:tableStyleId>
              </a:tblPr>
              <a:tblGrid>
                <a:gridCol w="733108"/>
                <a:gridCol w="2559261"/>
                <a:gridCol w="1362167"/>
                <a:gridCol w="2110283"/>
                <a:gridCol w="2379181"/>
              </a:tblGrid>
              <a:tr h="701413">
                <a:tc>
                  <a:txBody>
                    <a:bodyPr/>
                    <a:lstStyle/>
                    <a:p>
                      <a:pPr algn="ctr" rtl="1"/>
                      <a:r>
                        <a:rPr lang="fa-IR" sz="1400" dirty="0" smtClean="0">
                          <a:cs typeface="B Nazanin" pitchFamily="2" charset="-78"/>
                        </a:rPr>
                        <a:t>فاز </a:t>
                      </a:r>
                      <a:endParaRPr lang="fa-IR" sz="1400" dirty="0">
                        <a:cs typeface="B Nazanin" pitchFamily="2" charset="-78"/>
                      </a:endParaRPr>
                    </a:p>
                  </a:txBody>
                  <a:tcPr/>
                </a:tc>
                <a:tc>
                  <a:txBody>
                    <a:bodyPr/>
                    <a:lstStyle/>
                    <a:p>
                      <a:pPr algn="ctr" rtl="1"/>
                      <a:r>
                        <a:rPr lang="fa-IR" sz="1400" dirty="0" smtClean="0">
                          <a:cs typeface="B Nazanin" pitchFamily="2" charset="-78"/>
                        </a:rPr>
                        <a:t>كودك </a:t>
                      </a:r>
                      <a:endParaRPr lang="fa-IR" sz="1400" dirty="0">
                        <a:cs typeface="B Nazanin" pitchFamily="2" charset="-78"/>
                      </a:endParaRPr>
                    </a:p>
                  </a:txBody>
                  <a:tcPr/>
                </a:tc>
                <a:tc>
                  <a:txBody>
                    <a:bodyPr/>
                    <a:lstStyle/>
                    <a:p>
                      <a:pPr algn="ctr" rtl="1"/>
                      <a:r>
                        <a:rPr lang="fa-IR" sz="1400" dirty="0" smtClean="0">
                          <a:cs typeface="B Nazanin" pitchFamily="2" charset="-78"/>
                        </a:rPr>
                        <a:t>عوامل خطر </a:t>
                      </a:r>
                      <a:endParaRPr lang="fa-IR" sz="1400" dirty="0">
                        <a:cs typeface="B Nazanin" pitchFamily="2" charset="-78"/>
                      </a:endParaRPr>
                    </a:p>
                  </a:txBody>
                  <a:tcPr/>
                </a:tc>
                <a:tc>
                  <a:txBody>
                    <a:bodyPr/>
                    <a:lstStyle/>
                    <a:p>
                      <a:pPr algn="ctr" rtl="1"/>
                      <a:r>
                        <a:rPr lang="fa-IR" sz="1400" dirty="0" smtClean="0">
                          <a:cs typeface="B Nazanin" pitchFamily="2" charset="-78"/>
                        </a:rPr>
                        <a:t>محيط فيزيكي </a:t>
                      </a:r>
                      <a:endParaRPr lang="fa-IR" sz="1400" dirty="0">
                        <a:cs typeface="B Nazanin" pitchFamily="2" charset="-78"/>
                      </a:endParaRPr>
                    </a:p>
                  </a:txBody>
                  <a:tcPr/>
                </a:tc>
                <a:tc>
                  <a:txBody>
                    <a:bodyPr/>
                    <a:lstStyle/>
                    <a:p>
                      <a:pPr algn="ctr" rtl="1"/>
                      <a:r>
                        <a:rPr lang="fa-IR" sz="1400" dirty="0" smtClean="0">
                          <a:cs typeface="B Nazanin" pitchFamily="2" charset="-78"/>
                        </a:rPr>
                        <a:t>محيط اجتماعي- اقتصادي</a:t>
                      </a:r>
                      <a:endParaRPr lang="fa-IR" sz="1400" dirty="0">
                        <a:cs typeface="B Nazanin" pitchFamily="2" charset="-78"/>
                      </a:endParaRPr>
                    </a:p>
                  </a:txBody>
                  <a:tcPr/>
                </a:tc>
              </a:tr>
              <a:tr h="2276680">
                <a:tc>
                  <a:txBody>
                    <a:bodyPr/>
                    <a:lstStyle/>
                    <a:p>
                      <a:pPr rtl="1"/>
                      <a:r>
                        <a:rPr lang="fa-IR" sz="1400" b="1" dirty="0" smtClean="0">
                          <a:cs typeface="B Nazanin" pitchFamily="2" charset="-78"/>
                        </a:rPr>
                        <a:t>قبل از حادثه </a:t>
                      </a:r>
                      <a:endParaRPr lang="fa-IR" sz="1400" b="1"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در نظر گرفتن شرايط رشد، جنس، آسيب‌پذيري، شرايط و زير ساخت‌هاي پزشكي و سلامت مثل وجود بيماري صرع، نبود نظارت كافي، نبود آگاهي از خطرات تهديد كننده آب و محيط‌هاي آبي، نياز به دسترسي به آب جهت استفاده در مصارف آشاميدني و شستشو، صيادي، حمل و نقل دريايي، تفريح و تفنن، مصرف الكل توسط شناگران نوجوان يا مراقبان و امدادگران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خطرات و ناامني‌هاي محيط‌هاي آبي، شناورهاي غير ايمن، شناورهاي با اضافه بار</a:t>
                      </a:r>
                      <a:endParaRPr lang="en-US" sz="1400" dirty="0" smtClean="0">
                        <a:latin typeface="+mn-lt"/>
                        <a:ea typeface="Calibri"/>
                        <a:cs typeface="B Nazanin" pitchFamily="2" charset="-78"/>
                      </a:endParaRPr>
                    </a:p>
                    <a:p>
                      <a:pPr rtl="1"/>
                      <a:endParaRPr lang="fa-IR" sz="1400"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نبود حصاربندي مناسب، محيط‌هاي بيگانه و ناآشنا، ناهمواري و ناپايداري شرايط آب و هوايي، سطوح شيب‌دار داخل آب، سيل‌ها، جريان‌هاي قوي داخل آب، ساختارهاي نامناسب فيزيكي نظير پل‌هاي ايمن، نبود لوازم ايمني براي مسافرت‌ها و تفريح‌هاي آبي و دريايي </a:t>
                      </a:r>
                      <a:endParaRPr lang="en-US" sz="1400" dirty="0" smtClean="0">
                        <a:latin typeface="+mn-lt"/>
                        <a:ea typeface="Calibri"/>
                        <a:cs typeface="B Nazanin" pitchFamily="2" charset="-78"/>
                      </a:endParaRPr>
                    </a:p>
                    <a:p>
                      <a:pPr rtl="1"/>
                      <a:endParaRPr lang="fa-IR" sz="1400"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نبود نظارت كافي، اتكاي كودكان به هم سن و سالان خود، فقر، خانواده‌هاي پر جمعيت، بيكاري و بي‌سوادي والدين، قصور كارشناسان براي آگاه‌سازي از خطرات و هشدار، نبود قوانين و التزامات عملي براي كاربرد حصاربندي، نبود دستورالعمل‌هاي ايمني و برنامه‌هاي هشدار دهنده جامع</a:t>
                      </a:r>
                      <a:endParaRPr lang="en-US" sz="1400" dirty="0" smtClean="0">
                        <a:latin typeface="+mn-lt"/>
                        <a:ea typeface="Calibri"/>
                        <a:cs typeface="B Nazanin" pitchFamily="2" charset="-78"/>
                      </a:endParaRPr>
                    </a:p>
                  </a:txBody>
                  <a:tcPr/>
                </a:tc>
              </a:tr>
              <a:tr h="2276680">
                <a:tc>
                  <a:txBody>
                    <a:bodyPr/>
                    <a:lstStyle/>
                    <a:p>
                      <a:pPr rtl="1"/>
                      <a:r>
                        <a:rPr lang="fa-IR" sz="1400" b="1" dirty="0" smtClean="0">
                          <a:cs typeface="B Nazanin" pitchFamily="2" charset="-78"/>
                        </a:rPr>
                        <a:t>حين حادثه </a:t>
                      </a:r>
                      <a:endParaRPr lang="fa-IR" sz="1400" b="1"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عدم استفاده از لوازم ايمني شنا، ناتواني و ناآشنايي با شنا يا حفاظت ايمني جاني در محيط‌هاي آبي، اعتماد به نفس كاذب در مورد توانايي در شنا، عدم توانايي تشخيص شرايط، واكنش‌هاي تعجيلي هنگام ترس، تنهايي شنا كردن، عدم آگاهي از راهنمايي‌هاي فوريتي حادثه (مثل تكان دادن دست)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آب‌هاي عميق، جريانات قوي رودخانه‌اي، جريانات اقيانوسي، برودت شديد دما، موج‌هاي بلند، نبود وسايل شخصي شنا يا وسايل نجات در قايق و عدم حضور ناجي غريق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تغييرات عمق آب، وضعيت ناپايدار، نبود مكانيسم‌هاي فرار مثل نردبان، طناب و وسايل شنا، وجود موانع فيزيكي در آب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دسترسي ضعيف به اطلاعات و منابع جهت كاهش خطر، ناكافي بودن زيرساخت‌هاي ارتباطي جهت درخواست همكاري از نيروهاي امدادي و خدمات پزشكي </a:t>
                      </a:r>
                      <a:endParaRPr lang="en-US" sz="1400" dirty="0" smtClean="0">
                        <a:latin typeface="+mn-lt"/>
                        <a:ea typeface="Calibri"/>
                        <a:cs typeface="B Nazanin" pitchFamily="2" charset="-78"/>
                      </a:endParaRPr>
                    </a:p>
                  </a:txBody>
                  <a:tcPr/>
                </a:tc>
              </a:tr>
              <a:tr h="1603228">
                <a:tc>
                  <a:txBody>
                    <a:bodyPr/>
                    <a:lstStyle/>
                    <a:p>
                      <a:pPr rtl="1"/>
                      <a:r>
                        <a:rPr lang="fa-IR" sz="1400" b="1" dirty="0" smtClean="0">
                          <a:cs typeface="B Nazanin" pitchFamily="2" charset="-78"/>
                        </a:rPr>
                        <a:t>بعد از حادثه </a:t>
                      </a:r>
                      <a:endParaRPr lang="fa-IR" sz="1400" b="1"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تأخير در نجات كودك، عدم دسترسي به جعبه كمك‌هاي اوليه، عدم آگاهي در باره كارها و عكس‌العمل‌هاي فوري، نبود مكانيسم‌هاي هشدار دهنده مثل تلفن يا چراغ دريايي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كشيده شدن قرباني به سمت اعماق و دور شدن از ساحل توسط امواج برگشتي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زمان لازم جهت اعزام نيروهاي امدادي و اورژانس، بي‌كفايتي خدمات و مهارت‌هاي نجات و درمان، عدم وجود ترابري مناسب جهت حضور به موقع نيروهاي امدادي </a:t>
                      </a:r>
                      <a:endParaRPr lang="en-US" sz="1400" dirty="0" smtClean="0">
                        <a:latin typeface="+mn-lt"/>
                        <a:ea typeface="Calibri"/>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latin typeface="+mn-lt"/>
                          <a:ea typeface="Calibri"/>
                          <a:cs typeface="B Nazanin" pitchFamily="2" charset="-78"/>
                        </a:rPr>
                        <a:t>ناكافي بودن خدمات امدادي، عدم دسترسي به خدمات اورژانس و بيمارستاني و مراكز توانبخشي، عدم حمايت اجتماعي كافي از حادثه‌ديدگان و نجات يافتگان و همچنين خانواده قربانيان از دست رفته</a:t>
                      </a:r>
                      <a:endParaRPr lang="en-US" sz="1400" dirty="0" smtClean="0">
                        <a:latin typeface="+mn-lt"/>
                        <a:ea typeface="Calibri"/>
                        <a:cs typeface="B Nazanin" pitchFamily="2" charset="-78"/>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پيشگيري </a:t>
            </a:r>
            <a:r>
              <a:rPr lang="fa-IR" sz="2800" b="1" dirty="0">
                <a:solidFill>
                  <a:srgbClr val="0070C0"/>
                </a:solidFill>
                <a:cs typeface="B Nazanin" pitchFamily="2" charset="-78"/>
              </a:rPr>
              <a:t>از غرق شدگي در مراكز مراقبت از </a:t>
            </a:r>
            <a:r>
              <a:rPr lang="fa-IR" sz="2800" b="1" dirty="0" smtClean="0">
                <a:solidFill>
                  <a:srgbClr val="0070C0"/>
                </a:solidFill>
                <a:cs typeface="B Nazanin" pitchFamily="2" charset="-78"/>
              </a:rPr>
              <a:t>كودك</a:t>
            </a: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67544" y="1772816"/>
            <a:ext cx="8229600" cy="4320480"/>
          </a:xfrm>
        </p:spPr>
        <p:style>
          <a:lnRef idx="2">
            <a:schemeClr val="accent1"/>
          </a:lnRef>
          <a:fillRef idx="1">
            <a:schemeClr val="lt1"/>
          </a:fillRef>
          <a:effectRef idx="0">
            <a:schemeClr val="accent1"/>
          </a:effectRef>
          <a:fontRef idx="minor">
            <a:schemeClr val="dk1"/>
          </a:fontRef>
        </p:style>
        <p:txBody>
          <a:bodyPr>
            <a:noAutofit/>
          </a:bodyPr>
          <a:lstStyle/>
          <a:p>
            <a:r>
              <a:rPr lang="fa-IR" sz="2800" dirty="0">
                <a:cs typeface="B Nazanin" pitchFamily="2" charset="-78"/>
              </a:rPr>
              <a:t>تا </a:t>
            </a:r>
            <a:r>
              <a:rPr lang="fa-IR" sz="2800" dirty="0" err="1">
                <a:cs typeface="B Nazanin" pitchFamily="2" charset="-78"/>
              </a:rPr>
              <a:t>جايي</a:t>
            </a:r>
            <a:r>
              <a:rPr lang="fa-IR" sz="2800" dirty="0">
                <a:cs typeface="B Nazanin" pitchFamily="2" charset="-78"/>
              </a:rPr>
              <a:t> </a:t>
            </a:r>
            <a:r>
              <a:rPr lang="fa-IR" sz="2800" dirty="0" err="1">
                <a:cs typeface="B Nazanin" pitchFamily="2" charset="-78"/>
              </a:rPr>
              <a:t>كه</a:t>
            </a:r>
            <a:r>
              <a:rPr lang="fa-IR" sz="2800" dirty="0">
                <a:cs typeface="B Nazanin" pitchFamily="2" charset="-78"/>
              </a:rPr>
              <a:t> </a:t>
            </a:r>
            <a:r>
              <a:rPr lang="fa-IR" sz="2800" dirty="0" err="1">
                <a:cs typeface="B Nazanin" pitchFamily="2" charset="-78"/>
              </a:rPr>
              <a:t>ممكن</a:t>
            </a:r>
            <a:r>
              <a:rPr lang="fa-IR" sz="2800" dirty="0">
                <a:cs typeface="B Nazanin" pitchFamily="2" charset="-78"/>
              </a:rPr>
              <a:t> است </a:t>
            </a:r>
            <a:r>
              <a:rPr lang="fa-IR" sz="2800" dirty="0" err="1">
                <a:cs typeface="B Nazanin" pitchFamily="2" charset="-78"/>
              </a:rPr>
              <a:t>محيط</a:t>
            </a:r>
            <a:r>
              <a:rPr lang="fa-IR" sz="2800" dirty="0">
                <a:cs typeface="B Nazanin" pitchFamily="2" charset="-78"/>
              </a:rPr>
              <a:t> </a:t>
            </a:r>
            <a:r>
              <a:rPr lang="fa-IR" sz="2800" dirty="0" err="1">
                <a:cs typeface="B Nazanin" pitchFamily="2" charset="-78"/>
              </a:rPr>
              <a:t>نگهداري</a:t>
            </a:r>
            <a:r>
              <a:rPr lang="fa-IR" sz="2800" dirty="0">
                <a:cs typeface="B Nazanin" pitchFamily="2" charset="-78"/>
              </a:rPr>
              <a:t> </a:t>
            </a:r>
            <a:r>
              <a:rPr lang="fa-IR" sz="2800" dirty="0" err="1">
                <a:cs typeface="B Nazanin" pitchFamily="2" charset="-78"/>
              </a:rPr>
              <a:t>كودك</a:t>
            </a:r>
            <a:r>
              <a:rPr lang="fa-IR" sz="2800" dirty="0">
                <a:cs typeface="B Nazanin" pitchFamily="2" charset="-78"/>
              </a:rPr>
              <a:t> دور از آب باشد</a:t>
            </a:r>
            <a:endParaRPr lang="en-US" sz="2800" dirty="0">
              <a:cs typeface="B Nazanin" pitchFamily="2" charset="-78"/>
            </a:endParaRPr>
          </a:p>
          <a:p>
            <a:r>
              <a:rPr lang="fa-IR" sz="2800" dirty="0" err="1">
                <a:solidFill>
                  <a:schemeClr val="accent1">
                    <a:lumMod val="75000"/>
                  </a:schemeClr>
                </a:solidFill>
                <a:cs typeface="B Nazanin" pitchFamily="2" charset="-78"/>
              </a:rPr>
              <a:t>تهيه</a:t>
            </a:r>
            <a:r>
              <a:rPr lang="fa-IR" sz="2800" dirty="0">
                <a:solidFill>
                  <a:schemeClr val="accent1">
                    <a:lumMod val="75000"/>
                  </a:schemeClr>
                </a:solidFill>
                <a:cs typeface="B Nazanin" pitchFamily="2" charset="-78"/>
              </a:rPr>
              <a:t> فهرستي از مكان‌هاي پر آب يا آب‌گير موجود در اطراف مركز</a:t>
            </a:r>
          </a:p>
          <a:p>
            <a:r>
              <a:rPr lang="fa-IR" sz="2800" dirty="0">
                <a:cs typeface="B Nazanin" pitchFamily="2" charset="-78"/>
              </a:rPr>
              <a:t>شناسايي و اصلاح هر جايي كه ممكن است موجب غرق شدن كودك شود</a:t>
            </a:r>
            <a:endParaRPr lang="en-US" sz="2800" dirty="0">
              <a:cs typeface="B Nazanin" pitchFamily="2" charset="-78"/>
            </a:endParaRPr>
          </a:p>
          <a:p>
            <a:pPr lvl="0"/>
            <a:r>
              <a:rPr lang="fa-IR" sz="2800" dirty="0">
                <a:solidFill>
                  <a:schemeClr val="accent1">
                    <a:lumMod val="75000"/>
                  </a:schemeClr>
                </a:solidFill>
                <a:cs typeface="B Nazanin" pitchFamily="2" charset="-78"/>
              </a:rPr>
              <a:t>مشخص كردن وضعيت پزشكي كودكان</a:t>
            </a:r>
          </a:p>
          <a:p>
            <a:pPr lvl="0"/>
            <a:r>
              <a:rPr lang="fa-IR" sz="2800" dirty="0">
                <a:cs typeface="B Nazanin" pitchFamily="2" charset="-78"/>
              </a:rPr>
              <a:t>كاهش دسترسي كودك به آب های سطحی</a:t>
            </a:r>
            <a:endParaRPr lang="en-US" sz="2800" dirty="0">
              <a:cs typeface="B Nazanin" pitchFamily="2" charset="-78"/>
            </a:endParaRPr>
          </a:p>
          <a:p>
            <a:pPr lvl="0"/>
            <a:r>
              <a:rPr lang="fa-IR" sz="2800" dirty="0" smtClean="0">
                <a:solidFill>
                  <a:schemeClr val="accent1">
                    <a:lumMod val="75000"/>
                  </a:schemeClr>
                </a:solidFill>
                <a:cs typeface="B Nazanin" pitchFamily="2" charset="-78"/>
              </a:rPr>
              <a:t>هرگز </a:t>
            </a:r>
            <a:r>
              <a:rPr lang="fa-IR" sz="2800" dirty="0">
                <a:solidFill>
                  <a:schemeClr val="accent1">
                    <a:lumMod val="75000"/>
                  </a:schemeClr>
                </a:solidFill>
                <a:cs typeface="B Nazanin" pitchFamily="2" charset="-78"/>
              </a:rPr>
              <a:t>كودكان، تنها رها </a:t>
            </a:r>
            <a:r>
              <a:rPr lang="fa-IR" sz="2800" dirty="0" smtClean="0">
                <a:solidFill>
                  <a:schemeClr val="accent1">
                    <a:lumMod val="75000"/>
                  </a:schemeClr>
                </a:solidFill>
                <a:cs typeface="B Nazanin" pitchFamily="2" charset="-78"/>
              </a:rPr>
              <a:t>نشوند</a:t>
            </a:r>
          </a:p>
          <a:p>
            <a:pPr lvl="0"/>
            <a:r>
              <a:rPr lang="fa-IR" sz="2800" dirty="0" smtClean="0">
                <a:cs typeface="B Nazanin" pitchFamily="2" charset="-78"/>
              </a:rPr>
              <a:t>آموزش نكات </a:t>
            </a:r>
            <a:r>
              <a:rPr lang="fa-IR" sz="2800" dirty="0">
                <a:cs typeface="B Nazanin" pitchFamily="2" charset="-78"/>
              </a:rPr>
              <a:t>ايمني شنا و بازي در </a:t>
            </a:r>
            <a:r>
              <a:rPr lang="fa-IR" sz="2800" dirty="0" smtClean="0">
                <a:cs typeface="B Nazanin" pitchFamily="2" charset="-78"/>
              </a:rPr>
              <a:t>آب به كودكان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noAutofit/>
          </a:bodyPr>
          <a:lstStyle/>
          <a:p>
            <a:r>
              <a:rPr lang="fa-IR" sz="2000" dirty="0" err="1">
                <a:cs typeface="B Nazanin" pitchFamily="2" charset="-78"/>
              </a:rPr>
              <a:t>استخرهاي</a:t>
            </a:r>
            <a:r>
              <a:rPr lang="fa-IR" sz="2000" dirty="0">
                <a:cs typeface="B Nazanin" pitchFamily="2" charset="-78"/>
              </a:rPr>
              <a:t> </a:t>
            </a:r>
            <a:r>
              <a:rPr lang="fa-IR" sz="2000" dirty="0" err="1">
                <a:cs typeface="B Nazanin" pitchFamily="2" charset="-78"/>
              </a:rPr>
              <a:t>متحرك</a:t>
            </a:r>
            <a:r>
              <a:rPr lang="fa-IR" sz="2000" dirty="0">
                <a:cs typeface="B Nazanin" pitchFamily="2" charset="-78"/>
              </a:rPr>
              <a:t> هرگز </a:t>
            </a:r>
            <a:r>
              <a:rPr lang="fa-IR" sz="2000" dirty="0" err="1">
                <a:cs typeface="B Nazanin" pitchFamily="2" charset="-78"/>
              </a:rPr>
              <a:t>توصيه</a:t>
            </a:r>
            <a:r>
              <a:rPr lang="fa-IR" sz="2000" dirty="0">
                <a:cs typeface="B Nazanin" pitchFamily="2" charset="-78"/>
              </a:rPr>
              <a:t> </a:t>
            </a:r>
            <a:r>
              <a:rPr lang="fa-IR" sz="2000" dirty="0" err="1">
                <a:cs typeface="B Nazanin" pitchFamily="2" charset="-78"/>
              </a:rPr>
              <a:t>نمي‌شود</a:t>
            </a:r>
            <a:r>
              <a:rPr lang="fa-IR" sz="2000" dirty="0">
                <a:cs typeface="B Nazanin" pitchFamily="2" charset="-78"/>
              </a:rPr>
              <a:t>، در صورت استفاده </a:t>
            </a:r>
            <a:r>
              <a:rPr lang="fa-IR" sz="2000" dirty="0" err="1">
                <a:cs typeface="B Nazanin" pitchFamily="2" charset="-78"/>
              </a:rPr>
              <a:t>بايد</a:t>
            </a:r>
            <a:r>
              <a:rPr lang="fa-IR" sz="2000" dirty="0">
                <a:cs typeface="B Nazanin" pitchFamily="2" charset="-78"/>
              </a:rPr>
              <a:t> با آب پر و به سرعت استفاده شود و </a:t>
            </a:r>
            <a:r>
              <a:rPr lang="fa-IR" sz="2000" dirty="0" err="1">
                <a:cs typeface="B Nazanin" pitchFamily="2" charset="-78"/>
              </a:rPr>
              <a:t>خيلي</a:t>
            </a:r>
            <a:r>
              <a:rPr lang="fa-IR" sz="2000" dirty="0">
                <a:cs typeface="B Nazanin" pitchFamily="2" charset="-78"/>
              </a:rPr>
              <a:t> </a:t>
            </a:r>
            <a:r>
              <a:rPr lang="fa-IR" sz="2000" dirty="0" err="1">
                <a:cs typeface="B Nazanin" pitchFamily="2" charset="-78"/>
              </a:rPr>
              <a:t>سريع</a:t>
            </a:r>
            <a:r>
              <a:rPr lang="fa-IR" sz="2000" dirty="0">
                <a:cs typeface="B Nazanin" pitchFamily="2" charset="-78"/>
              </a:rPr>
              <a:t> </a:t>
            </a:r>
            <a:r>
              <a:rPr lang="fa-IR" sz="2000" dirty="0" err="1">
                <a:cs typeface="B Nazanin" pitchFamily="2" charset="-78"/>
              </a:rPr>
              <a:t>خالي</a:t>
            </a:r>
            <a:r>
              <a:rPr lang="fa-IR" sz="2000" dirty="0">
                <a:cs typeface="B Nazanin" pitchFamily="2" charset="-78"/>
              </a:rPr>
              <a:t> و در محل </a:t>
            </a:r>
            <a:r>
              <a:rPr lang="fa-IR" sz="2000" dirty="0" err="1">
                <a:cs typeface="B Nazanin" pitchFamily="2" charset="-78"/>
              </a:rPr>
              <a:t>اصلي</a:t>
            </a:r>
            <a:r>
              <a:rPr lang="fa-IR" sz="2000" dirty="0">
                <a:cs typeface="B Nazanin" pitchFamily="2" charset="-78"/>
              </a:rPr>
              <a:t> خود قرار </a:t>
            </a:r>
            <a:r>
              <a:rPr lang="fa-IR" sz="2000" dirty="0" err="1">
                <a:cs typeface="B Nazanin" pitchFamily="2" charset="-78"/>
              </a:rPr>
              <a:t>گيرند</a:t>
            </a:r>
            <a:r>
              <a:rPr lang="fa-IR" sz="2000" dirty="0">
                <a:cs typeface="B Nazanin" pitchFamily="2" charset="-78"/>
              </a:rPr>
              <a:t>. </a:t>
            </a:r>
            <a:endParaRPr lang="en-US" sz="2000" dirty="0">
              <a:cs typeface="B Nazanin" pitchFamily="2" charset="-78"/>
            </a:endParaRPr>
          </a:p>
          <a:p>
            <a:pPr lvl="0"/>
            <a:r>
              <a:rPr lang="fa-IR" sz="2000" dirty="0" err="1" smtClean="0">
                <a:solidFill>
                  <a:schemeClr val="accent1">
                    <a:lumMod val="75000"/>
                  </a:schemeClr>
                </a:solidFill>
                <a:cs typeface="B Nazanin" pitchFamily="2" charset="-78"/>
              </a:rPr>
              <a:t>حصاركشي</a:t>
            </a:r>
            <a:r>
              <a:rPr lang="fa-IR" sz="2000" dirty="0" smtClean="0">
                <a:solidFill>
                  <a:schemeClr val="accent1">
                    <a:lumMod val="75000"/>
                  </a:schemeClr>
                </a:solidFill>
                <a:cs typeface="B Nazanin" pitchFamily="2" charset="-78"/>
              </a:rPr>
              <a:t> كامل چهار ضلع استخرهاي شنا يا حصار كامل محيط استخر توأم با قفل براي درهاي ورودي محوطه استخر </a:t>
            </a:r>
          </a:p>
          <a:p>
            <a:pPr lvl="0"/>
            <a:r>
              <a:rPr lang="fa-IR" sz="2000" dirty="0" smtClean="0">
                <a:cs typeface="B Nazanin" pitchFamily="2" charset="-78"/>
              </a:rPr>
              <a:t>صندلي ها، ميزها و وسايل بالا رفتني دور از نرده‌ها قرار </a:t>
            </a:r>
            <a:r>
              <a:rPr lang="fa-IR" sz="2000" dirty="0" err="1" smtClean="0">
                <a:cs typeface="B Nazanin" pitchFamily="2" charset="-78"/>
              </a:rPr>
              <a:t>گيرند</a:t>
            </a:r>
            <a:r>
              <a:rPr lang="fa-IR" sz="2000" dirty="0" smtClean="0">
                <a:cs typeface="B Nazanin" pitchFamily="2" charset="-78"/>
              </a:rPr>
              <a:t>.</a:t>
            </a:r>
          </a:p>
          <a:p>
            <a:pPr lvl="0"/>
            <a:endParaRPr lang="fa-IR" sz="2000" dirty="0" smtClean="0">
              <a:cs typeface="B Nazanin" pitchFamily="2" charset="-78"/>
            </a:endParaRPr>
          </a:p>
          <a:p>
            <a:pPr lvl="0"/>
            <a:r>
              <a:rPr lang="fa-IR" sz="2400" dirty="0" smtClean="0">
                <a:solidFill>
                  <a:srgbClr val="FF0000"/>
                </a:solidFill>
                <a:cs typeface="B Nazanin" pitchFamily="2" charset="-78"/>
              </a:rPr>
              <a:t>آموزش موارد ایمنی مرتبط با آب به کودکان:</a:t>
            </a:r>
          </a:p>
          <a:p>
            <a:pPr lvl="1"/>
            <a:r>
              <a:rPr lang="fa-IR" sz="1800" dirty="0" smtClean="0">
                <a:cs typeface="B Nazanin" pitchFamily="2" charset="-78"/>
              </a:rPr>
              <a:t>در اطراف استخر </a:t>
            </a:r>
            <a:r>
              <a:rPr lang="fa-IR" sz="1800" dirty="0" err="1" smtClean="0">
                <a:cs typeface="B Nazanin" pitchFamily="2" charset="-78"/>
              </a:rPr>
              <a:t>بازي</a:t>
            </a:r>
            <a:r>
              <a:rPr lang="fa-IR" sz="1800" dirty="0" smtClean="0">
                <a:cs typeface="B Nazanin" pitchFamily="2" charset="-78"/>
              </a:rPr>
              <a:t> </a:t>
            </a:r>
            <a:r>
              <a:rPr lang="fa-IR" sz="1800" dirty="0" err="1" smtClean="0">
                <a:cs typeface="B Nazanin" pitchFamily="2" charset="-78"/>
              </a:rPr>
              <a:t>نكنند</a:t>
            </a:r>
            <a:r>
              <a:rPr lang="fa-IR" sz="1800" dirty="0" smtClean="0">
                <a:cs typeface="B Nazanin" pitchFamily="2" charset="-78"/>
              </a:rPr>
              <a:t> و راه نروند </a:t>
            </a:r>
          </a:p>
          <a:p>
            <a:pPr lvl="1"/>
            <a:r>
              <a:rPr lang="fa-IR" sz="1800" dirty="0" smtClean="0">
                <a:cs typeface="B Nazanin" pitchFamily="2" charset="-78"/>
              </a:rPr>
              <a:t> يكديگر را هل ندهند </a:t>
            </a:r>
          </a:p>
          <a:p>
            <a:pPr lvl="1"/>
            <a:r>
              <a:rPr lang="fa-IR" sz="1800" dirty="0" smtClean="0">
                <a:cs typeface="B Nazanin" pitchFamily="2" charset="-78"/>
              </a:rPr>
              <a:t>وقتي چيزي در دهانشان است شنا نكنند</a:t>
            </a:r>
          </a:p>
          <a:p>
            <a:pPr lvl="1"/>
            <a:r>
              <a:rPr lang="fa-IR" sz="1800" dirty="0" smtClean="0">
                <a:cs typeface="B Nazanin" pitchFamily="2" charset="-78"/>
              </a:rPr>
              <a:t>در آب سرد شنا نكنند </a:t>
            </a:r>
          </a:p>
          <a:p>
            <a:pPr lvl="1"/>
            <a:r>
              <a:rPr lang="fa-IR" sz="1800" dirty="0" smtClean="0">
                <a:cs typeface="B Nazanin" pitchFamily="2" charset="-78"/>
              </a:rPr>
              <a:t>بدون نظارت بزرگ‌ترها كنار استخر نروند</a:t>
            </a:r>
          </a:p>
          <a:p>
            <a:pPr lvl="1"/>
            <a:r>
              <a:rPr lang="fa-IR" sz="1800" dirty="0" smtClean="0">
                <a:cs typeface="B Nazanin" pitchFamily="2" charset="-78"/>
              </a:rPr>
              <a:t>هنگامي كه كودكي در معرض خطر است به بزرگ‌ترها اطلاع دهند</a:t>
            </a:r>
          </a:p>
          <a:p>
            <a:endParaRPr lang="fa-IR" sz="2000" dirty="0">
              <a:cs typeface="B Nazanin" pitchFamily="2" charset="-78"/>
            </a:endParaRPr>
          </a:p>
        </p:txBody>
      </p:sp>
      <p:sp>
        <p:nvSpPr>
          <p:cNvPr id="4"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پيشگيري </a:t>
            </a:r>
            <a:r>
              <a:rPr lang="fa-IR" sz="2800" b="1" dirty="0">
                <a:solidFill>
                  <a:srgbClr val="0070C0"/>
                </a:solidFill>
                <a:cs typeface="B Nazanin" pitchFamily="2" charset="-78"/>
              </a:rPr>
              <a:t>از غرق شدگي در </a:t>
            </a:r>
            <a:r>
              <a:rPr lang="fa-IR" sz="2800" b="1" dirty="0" smtClean="0">
                <a:solidFill>
                  <a:srgbClr val="0070C0"/>
                </a:solidFill>
                <a:cs typeface="B Nazanin" pitchFamily="2" charset="-78"/>
              </a:rPr>
              <a:t>استخر(مرکز و منزل)</a:t>
            </a:r>
            <a:endParaRPr lang="fa-IR" sz="2800" dirty="0">
              <a:solidFill>
                <a:srgbClr val="0070C0"/>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2500"/>
                            </p:stCondLst>
                            <p:childTnLst>
                              <p:par>
                                <p:cTn id="13" presetID="22" presetClass="entr" presetSubtype="1" fill="hold" grpId="0" nodeType="afterEffect">
                                  <p:stCondLst>
                                    <p:cond delay="2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47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1000"/>
                                        <p:tgtEl>
                                          <p:spTgt spid="3">
                                            <p:txEl>
                                              <p:pRg st="5" end="5"/>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000"/>
                                        <p:tgtEl>
                                          <p:spTgt spid="3">
                                            <p:txEl>
                                              <p:pRg st="6" end="6"/>
                                            </p:txEl>
                                          </p:spTgt>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up)">
                                      <p:cBhvr>
                                        <p:cTn id="36" dur="1000"/>
                                        <p:tgtEl>
                                          <p:spTgt spid="3">
                                            <p:txEl>
                                              <p:pRg st="7" end="7"/>
                                            </p:txEl>
                                          </p:spTgt>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up)">
                                      <p:cBhvr>
                                        <p:cTn id="40" dur="1000"/>
                                        <p:tgtEl>
                                          <p:spTgt spid="3">
                                            <p:txEl>
                                              <p:pRg st="8" end="8"/>
                                            </p:txEl>
                                          </p:spTgt>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up)">
                                      <p:cBhvr>
                                        <p:cTn id="44" dur="1000"/>
                                        <p:tgtEl>
                                          <p:spTgt spid="3">
                                            <p:txEl>
                                              <p:pRg st="9" end="9"/>
                                            </p:txEl>
                                          </p:spTgt>
                                        </p:tgtEl>
                                      </p:cBhvr>
                                    </p:animEffect>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up)">
                                      <p:cBhvr>
                                        <p:cTn id="4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3568" y="404665"/>
            <a:ext cx="7772400" cy="1296144"/>
          </a:xfrm>
        </p:spPr>
        <p:style>
          <a:lnRef idx="2">
            <a:schemeClr val="accent1"/>
          </a:lnRef>
          <a:fillRef idx="1">
            <a:schemeClr val="lt1"/>
          </a:fillRef>
          <a:effectRef idx="0">
            <a:schemeClr val="accent1"/>
          </a:effectRef>
          <a:fontRef idx="minor">
            <a:schemeClr val="dk1"/>
          </a:fontRef>
        </p:style>
        <p:txBody>
          <a:bodyPr>
            <a:normAutofit/>
          </a:bodyPr>
          <a:lstStyle/>
          <a:p>
            <a:r>
              <a:rPr lang="fa-IR" sz="3200" b="1" dirty="0">
                <a:solidFill>
                  <a:srgbClr val="0070C0"/>
                </a:solidFill>
                <a:latin typeface="+mn-lt"/>
                <a:ea typeface="+mn-ea"/>
                <a:cs typeface="B Nazanin" pitchFamily="2" charset="-78"/>
              </a:rPr>
              <a:t>بچه‌هاي كوچك، حوادث بزرگ </a:t>
            </a:r>
          </a:p>
        </p:txBody>
      </p:sp>
      <p:sp>
        <p:nvSpPr>
          <p:cNvPr id="5" name="Subtitle 2"/>
          <p:cNvSpPr txBox="1">
            <a:spLocks/>
          </p:cNvSpPr>
          <p:nvPr/>
        </p:nvSpPr>
        <p:spPr>
          <a:xfrm>
            <a:off x="683568" y="1844824"/>
            <a:ext cx="7992888" cy="1296144"/>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800" b="1" i="0" u="none" strike="noStrike" kern="1200" cap="none" spc="0" normalizeH="0" baseline="0" noProof="0" dirty="0" smtClean="0">
                <a:ln>
                  <a:noFill/>
                </a:ln>
                <a:solidFill>
                  <a:srgbClr val="0070C0"/>
                </a:solidFill>
                <a:effectLst/>
                <a:uLnTx/>
                <a:uFillTx/>
                <a:latin typeface="+mn-lt"/>
                <a:ea typeface="+mn-ea"/>
                <a:cs typeface="B Nazanin" pitchFamily="2" charset="-78"/>
              </a:rPr>
              <a:t>از سري كتاب‌هاي ”</a:t>
            </a:r>
            <a:r>
              <a:rPr kumimoji="0" lang="ar-SA" sz="2800" b="1" i="0" u="none" strike="noStrike" kern="1200" cap="none" spc="0" normalizeH="0" baseline="0" noProof="0" dirty="0" smtClean="0">
                <a:ln>
                  <a:noFill/>
                </a:ln>
                <a:solidFill>
                  <a:srgbClr val="0070C0"/>
                </a:solidFill>
                <a:effectLst/>
                <a:uLnTx/>
                <a:uFillTx/>
                <a:latin typeface="+mn-lt"/>
                <a:ea typeface="+mn-ea"/>
                <a:cs typeface="B Nazanin" pitchFamily="2" charset="-78"/>
              </a:rPr>
              <a:t>آسیب های کودکان قابل پیشگیری هستند</a:t>
            </a:r>
            <a:r>
              <a:rPr kumimoji="0" lang="fa-IR" sz="2800" b="1" i="0" u="none" strike="noStrike" kern="1200" cap="none" spc="0" normalizeH="0" baseline="0" noProof="0" dirty="0" smtClean="0">
                <a:ln>
                  <a:noFill/>
                </a:ln>
                <a:solidFill>
                  <a:srgbClr val="0070C0"/>
                </a:solidFill>
                <a:effectLst/>
                <a:uLnTx/>
                <a:uFillTx/>
                <a:latin typeface="+mn-lt"/>
                <a:ea typeface="+mn-ea"/>
                <a:cs typeface="B Nazanin" pitchFamily="2" charset="-78"/>
              </a:rPr>
              <a:t>“</a:t>
            </a:r>
            <a:endParaRPr kumimoji="0" lang="en-US" sz="2800" b="0" i="0" u="none" strike="noStrike" kern="1200" cap="none" spc="0" normalizeH="0" baseline="0" noProof="0" dirty="0" smtClean="0">
              <a:ln>
                <a:noFill/>
              </a:ln>
              <a:solidFill>
                <a:srgbClr val="0070C0"/>
              </a:solidFill>
              <a:effectLst/>
              <a:uLnTx/>
              <a:uFillTx/>
              <a:latin typeface="+mn-lt"/>
              <a:ea typeface="+mn-ea"/>
              <a:cs typeface="B Nazanin" pitchFamily="2" charset="-78"/>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rgbClr val="0070C0"/>
                </a:solidFill>
                <a:effectLst/>
                <a:uLnTx/>
                <a:uFillTx/>
                <a:latin typeface="+mn-lt"/>
                <a:ea typeface="+mn-ea"/>
                <a:cs typeface="B Nazanin" pitchFamily="2" charset="-78"/>
              </a:rPr>
              <a:t>ويژه مربيان</a:t>
            </a:r>
            <a:endParaRPr kumimoji="0" lang="en-US" sz="2800" b="0" i="0" u="none" strike="noStrike" kern="1200" cap="none" spc="0" normalizeH="0" baseline="0" noProof="0" dirty="0" smtClean="0">
              <a:ln>
                <a:noFill/>
              </a:ln>
              <a:solidFill>
                <a:srgbClr val="0070C0"/>
              </a:solidFill>
              <a:effectLst/>
              <a:uLnTx/>
              <a:uFillTx/>
              <a:latin typeface="+mn-lt"/>
              <a:ea typeface="+mn-ea"/>
              <a:cs typeface="B Nazanin" pitchFamily="2" charset="-78"/>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2800" b="0" i="0" u="none" strike="noStrike" kern="1200" cap="none" spc="0" normalizeH="0" baseline="0" noProof="0" dirty="0">
              <a:ln>
                <a:noFill/>
              </a:ln>
              <a:solidFill>
                <a:srgbClr val="0070C0"/>
              </a:solidFill>
              <a:effectLst/>
              <a:uLnTx/>
              <a:uFillTx/>
              <a:latin typeface="+mn-lt"/>
              <a:ea typeface="+mn-ea"/>
              <a:cs typeface="+mn-cs"/>
            </a:endParaRPr>
          </a:p>
        </p:txBody>
      </p:sp>
      <p:pic>
        <p:nvPicPr>
          <p:cNvPr id="7" name="Picture 6" descr="1 ghargh.bmp"/>
          <p:cNvPicPr>
            <a:picLocks noChangeAspect="1"/>
          </p:cNvPicPr>
          <p:nvPr/>
        </p:nvPicPr>
        <p:blipFill>
          <a:blip r:embed="rId2"/>
          <a:stretch>
            <a:fillRect/>
          </a:stretch>
        </p:blipFill>
        <p:spPr>
          <a:xfrm>
            <a:off x="755576" y="3573016"/>
            <a:ext cx="7744049" cy="17281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5112568"/>
          </a:xfrm>
        </p:spPr>
        <p:style>
          <a:lnRef idx="2">
            <a:schemeClr val="accent1"/>
          </a:lnRef>
          <a:fillRef idx="1">
            <a:schemeClr val="lt1"/>
          </a:fillRef>
          <a:effectRef idx="0">
            <a:schemeClr val="accent1"/>
          </a:effectRef>
          <a:fontRef idx="minor">
            <a:schemeClr val="dk1"/>
          </a:fontRef>
        </p:style>
        <p:txBody>
          <a:bodyPr>
            <a:noAutofit/>
          </a:bodyPr>
          <a:lstStyle/>
          <a:p>
            <a:pPr lvl="0"/>
            <a:r>
              <a:rPr lang="fa-IR" sz="2800" dirty="0" smtClean="0">
                <a:cs typeface="B Nazanin" pitchFamily="2" charset="-78"/>
              </a:rPr>
              <a:t>در دسترس بودن شماره تلفن‌هاي ضروري</a:t>
            </a:r>
            <a:endParaRPr lang="en-US" sz="2800" dirty="0" smtClean="0">
              <a:cs typeface="B Nazanin" pitchFamily="2" charset="-78"/>
            </a:endParaRPr>
          </a:p>
          <a:p>
            <a:pPr lvl="0"/>
            <a:r>
              <a:rPr lang="fa-IR" sz="2800" dirty="0" smtClean="0">
                <a:solidFill>
                  <a:schemeClr val="accent1">
                    <a:lumMod val="75000"/>
                  </a:schemeClr>
                </a:solidFill>
                <a:cs typeface="B Nazanin" pitchFamily="2" charset="-78"/>
              </a:rPr>
              <a:t>هرگز كودكان حتي براي چند لحظه تنها رها نشوند</a:t>
            </a:r>
            <a:endParaRPr lang="en-US" sz="2800" dirty="0" smtClean="0">
              <a:solidFill>
                <a:schemeClr val="accent1">
                  <a:lumMod val="75000"/>
                </a:schemeClr>
              </a:solidFill>
              <a:cs typeface="B Nazanin" pitchFamily="2" charset="-78"/>
            </a:endParaRPr>
          </a:p>
          <a:p>
            <a:pPr lvl="0"/>
            <a:r>
              <a:rPr lang="fa-IR" sz="2800" dirty="0" smtClean="0">
                <a:cs typeface="B Nazanin" pitchFamily="2" charset="-78"/>
              </a:rPr>
              <a:t>كودكان در تمام مدت شنا بايد زير نظر بزرگترها باشند</a:t>
            </a:r>
          </a:p>
          <a:p>
            <a:pPr lvl="0"/>
            <a:endParaRPr lang="fa-IR" sz="2800" dirty="0" smtClean="0">
              <a:cs typeface="B Nazanin" pitchFamily="2" charset="-78"/>
            </a:endParaRPr>
          </a:p>
          <a:p>
            <a:pPr lvl="0"/>
            <a:r>
              <a:rPr lang="fa-IR" sz="2800" dirty="0" smtClean="0">
                <a:cs typeface="B Nazanin" pitchFamily="2" charset="-78"/>
              </a:rPr>
              <a:t> هنگام شنا، آب بازي يا انجام هر فعاليت ديگري كه بازي و تماس با آب بخشي از آن است، بايد حداقل براي:</a:t>
            </a:r>
          </a:p>
          <a:p>
            <a:pPr lvl="1"/>
            <a:r>
              <a:rPr lang="fa-IR" dirty="0" smtClean="0">
                <a:cs typeface="B Nazanin" pitchFamily="2" charset="-78"/>
              </a:rPr>
              <a:t> </a:t>
            </a:r>
            <a:r>
              <a:rPr lang="fa-IR" b="1" dirty="0" smtClean="0">
                <a:solidFill>
                  <a:srgbClr val="FF0000"/>
                </a:solidFill>
                <a:cs typeface="B Nazanin" pitchFamily="2" charset="-78"/>
              </a:rPr>
              <a:t>هر نوزاد</a:t>
            </a:r>
            <a:r>
              <a:rPr lang="fa-IR" dirty="0" smtClean="0">
                <a:cs typeface="B Nazanin" pitchFamily="2" charset="-78"/>
              </a:rPr>
              <a:t>: 1 مراقب</a:t>
            </a:r>
          </a:p>
          <a:p>
            <a:pPr lvl="1"/>
            <a:r>
              <a:rPr lang="fa-IR" b="1" dirty="0">
                <a:solidFill>
                  <a:srgbClr val="FF0000"/>
                </a:solidFill>
                <a:cs typeface="B Nazanin" pitchFamily="2" charset="-78"/>
              </a:rPr>
              <a:t>هر 2 نوپا</a:t>
            </a:r>
            <a:r>
              <a:rPr lang="fa-IR" dirty="0" smtClean="0">
                <a:cs typeface="B Nazanin" pitchFamily="2" charset="-78"/>
              </a:rPr>
              <a:t>: 1 مراقب</a:t>
            </a:r>
          </a:p>
          <a:p>
            <a:pPr lvl="1"/>
            <a:r>
              <a:rPr lang="fa-IR" b="1" dirty="0" smtClean="0">
                <a:solidFill>
                  <a:srgbClr val="FF0000"/>
                </a:solidFill>
                <a:cs typeface="B Nazanin" pitchFamily="2" charset="-78"/>
              </a:rPr>
              <a:t>هر 4 كودك </a:t>
            </a:r>
            <a:r>
              <a:rPr lang="fa-IR" b="1" dirty="0" err="1" smtClean="0">
                <a:solidFill>
                  <a:srgbClr val="FF0000"/>
                </a:solidFill>
                <a:cs typeface="B Nazanin" pitchFamily="2" charset="-78"/>
              </a:rPr>
              <a:t>پيش</a:t>
            </a:r>
            <a:r>
              <a:rPr lang="fa-IR" b="1" dirty="0" smtClean="0">
                <a:solidFill>
                  <a:srgbClr val="FF0000"/>
                </a:solidFill>
                <a:cs typeface="B Nazanin" pitchFamily="2" charset="-78"/>
              </a:rPr>
              <a:t> </a:t>
            </a:r>
            <a:r>
              <a:rPr lang="fa-IR" b="1" dirty="0" err="1" smtClean="0">
                <a:solidFill>
                  <a:srgbClr val="FF0000"/>
                </a:solidFill>
                <a:cs typeface="B Nazanin" pitchFamily="2" charset="-78"/>
              </a:rPr>
              <a:t>دبستاني</a:t>
            </a:r>
            <a:r>
              <a:rPr lang="fa-IR" dirty="0">
                <a:cs typeface="B Nazanin" pitchFamily="2" charset="-78"/>
              </a:rPr>
              <a:t>:</a:t>
            </a:r>
            <a:r>
              <a:rPr lang="fa-IR" dirty="0" smtClean="0">
                <a:cs typeface="B Nazanin" pitchFamily="2" charset="-78"/>
              </a:rPr>
              <a:t> 1 مراقب</a:t>
            </a:r>
          </a:p>
          <a:p>
            <a:pPr lvl="1"/>
            <a:r>
              <a:rPr lang="fa-IR" b="1" dirty="0">
                <a:solidFill>
                  <a:srgbClr val="FF0000"/>
                </a:solidFill>
                <a:cs typeface="B Nazanin" pitchFamily="2" charset="-78"/>
              </a:rPr>
              <a:t>هر 6 </a:t>
            </a:r>
            <a:r>
              <a:rPr lang="fa-IR" b="1" dirty="0" err="1">
                <a:solidFill>
                  <a:srgbClr val="FF0000"/>
                </a:solidFill>
                <a:cs typeface="B Nazanin" pitchFamily="2" charset="-78"/>
              </a:rPr>
              <a:t>كودك</a:t>
            </a:r>
            <a:r>
              <a:rPr lang="fa-IR" b="1" dirty="0">
                <a:solidFill>
                  <a:srgbClr val="FF0000"/>
                </a:solidFill>
                <a:cs typeface="B Nazanin" pitchFamily="2" charset="-78"/>
              </a:rPr>
              <a:t> </a:t>
            </a:r>
            <a:r>
              <a:rPr lang="fa-IR" b="1" dirty="0" err="1">
                <a:solidFill>
                  <a:srgbClr val="FF0000"/>
                </a:solidFill>
                <a:cs typeface="B Nazanin" pitchFamily="2" charset="-78"/>
              </a:rPr>
              <a:t>دبستاني</a:t>
            </a:r>
            <a:r>
              <a:rPr lang="fa-IR" dirty="0" smtClean="0">
                <a:cs typeface="B Nazanin" pitchFamily="2" charset="-78"/>
              </a:rPr>
              <a:t>: 1 مراقب</a:t>
            </a:r>
            <a:endParaRPr lang="en-US" dirty="0" smtClean="0">
              <a:cs typeface="B Nazanin" pitchFamily="2" charset="-78"/>
            </a:endParaRPr>
          </a:p>
          <a:p>
            <a:endParaRPr lang="fa-IR" sz="2800" dirty="0">
              <a:cs typeface="B Nazanin" pitchFamily="2" charset="-78"/>
            </a:endParaRPr>
          </a:p>
        </p:txBody>
      </p:sp>
      <p:sp>
        <p:nvSpPr>
          <p:cNvPr id="4" name="Title 1"/>
          <p:cNvSpPr>
            <a:spLocks noGrp="1"/>
          </p:cNvSpPr>
          <p:nvPr>
            <p:ph type="title"/>
          </p:nvPr>
        </p:nvSpPr>
        <p:spPr>
          <a:xfrm>
            <a:off x="457200" y="188640"/>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پيشگيري </a:t>
            </a:r>
            <a:r>
              <a:rPr lang="fa-IR" sz="2800" b="1" dirty="0">
                <a:solidFill>
                  <a:srgbClr val="0070C0"/>
                </a:solidFill>
                <a:cs typeface="B Nazanin" pitchFamily="2" charset="-78"/>
              </a:rPr>
              <a:t>از غرق شدگي در مراكز مراقبت از </a:t>
            </a:r>
            <a:r>
              <a:rPr lang="fa-IR" sz="2800" b="1" dirty="0" smtClean="0">
                <a:solidFill>
                  <a:srgbClr val="0070C0"/>
                </a:solidFill>
                <a:cs typeface="B Nazanin" pitchFamily="2" charset="-78"/>
              </a:rPr>
              <a:t>كودك</a:t>
            </a:r>
            <a:endParaRPr lang="fa-IR" sz="2800" dirty="0">
              <a:solidFill>
                <a:srgbClr val="0070C0"/>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600"/>
                                        <p:tgtEl>
                                          <p:spTgt spid="3">
                                            <p:txEl>
                                              <p:pRg st="5" end="5"/>
                                            </p:txEl>
                                          </p:spTgt>
                                        </p:tgtEl>
                                      </p:cBhvr>
                                    </p:animEffect>
                                    <p:anim calcmode="lin" valueType="num">
                                      <p:cBhvr>
                                        <p:cTn id="39" dur="6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6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600"/>
                            </p:stCondLst>
                            <p:childTnLst>
                              <p:par>
                                <p:cTn id="42" presetID="47"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3600"/>
                            </p:stCondLst>
                            <p:childTnLst>
                              <p:par>
                                <p:cTn id="48" presetID="47"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2000"/>
                                        <p:tgtEl>
                                          <p:spTgt spid="3">
                                            <p:txEl>
                                              <p:pRg st="7" end="7"/>
                                            </p:txEl>
                                          </p:spTgt>
                                        </p:tgtEl>
                                      </p:cBhvr>
                                    </p:animEffect>
                                    <p:anim calcmode="lin" valueType="num">
                                      <p:cBhvr>
                                        <p:cTn id="5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5600"/>
                            </p:stCondLst>
                            <p:childTnLst>
                              <p:par>
                                <p:cTn id="54" presetID="47"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2000"/>
                                        <p:tgtEl>
                                          <p:spTgt spid="3">
                                            <p:txEl>
                                              <p:pRg st="8" end="8"/>
                                            </p:txEl>
                                          </p:spTgt>
                                        </p:tgtEl>
                                      </p:cBhvr>
                                    </p:animEffect>
                                    <p:anim calcmode="lin" valueType="num">
                                      <p:cBhvr>
                                        <p:cTn id="5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
            </a:r>
            <a:br>
              <a:rPr lang="fa-IR" sz="2800" b="1" dirty="0" smtClean="0">
                <a:solidFill>
                  <a:srgbClr val="0070C0"/>
                </a:solidFill>
                <a:cs typeface="B Nazanin" pitchFamily="2" charset="-78"/>
              </a:rPr>
            </a:br>
            <a:r>
              <a:rPr lang="fa-IR" sz="2800" b="1" dirty="0" smtClean="0">
                <a:solidFill>
                  <a:srgbClr val="0070C0"/>
                </a:solidFill>
                <a:cs typeface="B Nazanin" pitchFamily="2" charset="-78"/>
              </a:rPr>
              <a:t>در </a:t>
            </a:r>
            <a:r>
              <a:rPr lang="fa-IR" sz="2800" b="1" dirty="0">
                <a:solidFill>
                  <a:srgbClr val="0070C0"/>
                </a:solidFill>
                <a:cs typeface="B Nazanin" pitchFamily="2" charset="-78"/>
              </a:rPr>
              <a:t>صورتي كه كودكي غرق شد چه بايد كرد؟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57200" y="1340768"/>
            <a:ext cx="8229600" cy="5112568"/>
          </a:xfrm>
        </p:spPr>
        <p:style>
          <a:lnRef idx="2">
            <a:schemeClr val="accent1"/>
          </a:lnRef>
          <a:fillRef idx="1">
            <a:schemeClr val="lt1"/>
          </a:fillRef>
          <a:effectRef idx="0">
            <a:schemeClr val="accent1"/>
          </a:effectRef>
          <a:fontRef idx="minor">
            <a:schemeClr val="dk1"/>
          </a:fontRef>
        </p:style>
        <p:txBody>
          <a:bodyPr>
            <a:noAutofit/>
          </a:bodyPr>
          <a:lstStyle/>
          <a:p>
            <a:pPr lvl="0"/>
            <a:r>
              <a:rPr lang="en-US" sz="2400" dirty="0">
                <a:cs typeface="B Nazanin" pitchFamily="2" charset="-78"/>
              </a:rPr>
              <a:t> </a:t>
            </a:r>
            <a:r>
              <a:rPr lang="fa-IR" sz="2400" dirty="0">
                <a:cs typeface="B Nazanin" pitchFamily="2" charset="-78"/>
              </a:rPr>
              <a:t>احیا را با خارج سازی ایمن و هرچه سریعتر كودك از آب شروع </a:t>
            </a:r>
            <a:r>
              <a:rPr lang="fa-IR" sz="2400" dirty="0" smtClean="0">
                <a:cs typeface="B Nazanin" pitchFamily="2" charset="-78"/>
              </a:rPr>
              <a:t>کنید </a:t>
            </a:r>
          </a:p>
          <a:p>
            <a:pPr lvl="0"/>
            <a:r>
              <a:rPr lang="fa-IR" sz="2400" dirty="0" smtClean="0">
                <a:solidFill>
                  <a:schemeClr val="accent1">
                    <a:lumMod val="75000"/>
                  </a:schemeClr>
                </a:solidFill>
                <a:cs typeface="B Nazanin" pitchFamily="2" charset="-78"/>
              </a:rPr>
              <a:t>اگر </a:t>
            </a:r>
            <a:r>
              <a:rPr lang="fa-IR" sz="2400" dirty="0">
                <a:solidFill>
                  <a:schemeClr val="accent1">
                    <a:lumMod val="75000"/>
                  </a:schemeClr>
                </a:solidFill>
                <a:cs typeface="B Nazanin" pitchFamily="2" charset="-78"/>
              </a:rPr>
              <a:t>آموزش ویژه دیده‌اید،  تنفس را  از درون آب،  شروع </a:t>
            </a:r>
            <a:r>
              <a:rPr lang="fa-IR" sz="2400" dirty="0" smtClean="0">
                <a:solidFill>
                  <a:schemeClr val="accent1">
                    <a:lumMod val="75000"/>
                  </a:schemeClr>
                </a:solidFill>
                <a:cs typeface="B Nazanin" pitchFamily="2" charset="-78"/>
              </a:rPr>
              <a:t>کنید</a:t>
            </a:r>
          </a:p>
          <a:p>
            <a:pPr lvl="0"/>
            <a:r>
              <a:rPr lang="fa-IR" sz="2400" dirty="0" smtClean="0">
                <a:cs typeface="B Nazanin" pitchFamily="2" charset="-78"/>
              </a:rPr>
              <a:t>این </a:t>
            </a:r>
            <a:r>
              <a:rPr lang="fa-IR" sz="2400" dirty="0">
                <a:cs typeface="B Nazanin" pitchFamily="2" charset="-78"/>
              </a:rPr>
              <a:t>کار نباید موجب تأخیر در خارج سازی كودك از آب </a:t>
            </a:r>
            <a:r>
              <a:rPr lang="fa-IR" sz="2400" dirty="0" smtClean="0">
                <a:cs typeface="B Nazanin" pitchFamily="2" charset="-78"/>
              </a:rPr>
              <a:t>شود </a:t>
            </a:r>
          </a:p>
          <a:p>
            <a:pPr lvl="0"/>
            <a:r>
              <a:rPr lang="fa-IR" sz="2400" dirty="0" smtClean="0">
                <a:solidFill>
                  <a:schemeClr val="accent1">
                    <a:lumMod val="75000"/>
                  </a:schemeClr>
                </a:solidFill>
                <a:cs typeface="B Nazanin" pitchFamily="2" charset="-78"/>
              </a:rPr>
              <a:t>از </a:t>
            </a:r>
            <a:r>
              <a:rPr lang="fa-IR" sz="2400" dirty="0">
                <a:solidFill>
                  <a:schemeClr val="accent1">
                    <a:lumMod val="75000"/>
                  </a:schemeClr>
                </a:solidFill>
                <a:cs typeface="B Nazanin" pitchFamily="2" charset="-78"/>
              </a:rPr>
              <a:t>دادن ماساژ قلبی در آب خودداری </a:t>
            </a:r>
            <a:r>
              <a:rPr lang="fa-IR" sz="2400" dirty="0" smtClean="0">
                <a:solidFill>
                  <a:schemeClr val="accent1">
                    <a:lumMod val="75000"/>
                  </a:schemeClr>
                </a:solidFill>
                <a:cs typeface="B Nazanin" pitchFamily="2" charset="-78"/>
              </a:rPr>
              <a:t>کنید</a:t>
            </a:r>
          </a:p>
          <a:p>
            <a:pPr lvl="0"/>
            <a:r>
              <a:rPr lang="fa-IR" sz="2400" dirty="0" smtClean="0">
                <a:cs typeface="B Nazanin" pitchFamily="2" charset="-78"/>
              </a:rPr>
              <a:t>كودك </a:t>
            </a:r>
            <a:r>
              <a:rPr lang="fa-IR" sz="2400" dirty="0">
                <a:cs typeface="B Nazanin" pitchFamily="2" charset="-78"/>
              </a:rPr>
              <a:t>را به پشت، طوري كه سر او از سينه‌اش پايين‌تر باشد </a:t>
            </a:r>
            <a:r>
              <a:rPr lang="fa-IR" sz="2400" dirty="0" smtClean="0">
                <a:cs typeface="B Nazanin" pitchFamily="2" charset="-78"/>
              </a:rPr>
              <a:t>بخوابانيد</a:t>
            </a:r>
          </a:p>
          <a:p>
            <a:pPr lvl="0"/>
            <a:r>
              <a:rPr lang="fa-IR" sz="2400" dirty="0" smtClean="0">
                <a:solidFill>
                  <a:schemeClr val="accent1">
                    <a:lumMod val="75000"/>
                  </a:schemeClr>
                </a:solidFill>
                <a:cs typeface="B Nazanin" pitchFamily="2" charset="-78"/>
              </a:rPr>
              <a:t> </a:t>
            </a:r>
            <a:r>
              <a:rPr lang="fa-IR" sz="2400" dirty="0">
                <a:solidFill>
                  <a:schemeClr val="accent1">
                    <a:lumMod val="75000"/>
                  </a:schemeClr>
                </a:solidFill>
                <a:cs typeface="B Nazanin" pitchFamily="2" charset="-78"/>
              </a:rPr>
              <a:t>همه لباس‌هاي خيس را از تن كودك در آوريد و با پارچه يا حوله او را خشك و گرم </a:t>
            </a:r>
            <a:r>
              <a:rPr lang="fa-IR" sz="2400" dirty="0" smtClean="0">
                <a:solidFill>
                  <a:schemeClr val="accent1">
                    <a:lumMod val="75000"/>
                  </a:schemeClr>
                </a:solidFill>
                <a:cs typeface="B Nazanin" pitchFamily="2" charset="-78"/>
              </a:rPr>
              <a:t>كنيد</a:t>
            </a:r>
            <a:endParaRPr lang="en-US" sz="2400" dirty="0">
              <a:solidFill>
                <a:schemeClr val="accent1">
                  <a:lumMod val="75000"/>
                </a:schemeClr>
              </a:solidFill>
              <a:cs typeface="B Nazanin" pitchFamily="2" charset="-78"/>
            </a:endParaRPr>
          </a:p>
          <a:p>
            <a:pPr lvl="0"/>
            <a:r>
              <a:rPr lang="fa-IR" sz="2400" dirty="0">
                <a:cs typeface="B Nazanin" pitchFamily="2" charset="-78"/>
              </a:rPr>
              <a:t>پس از خارج کردن كودك از آب،  تنفس او بررسي شود و دهان و بيني او از ماده خارجي مثل گل يا استفراغ  پاك </a:t>
            </a:r>
            <a:r>
              <a:rPr lang="fa-IR" sz="2400" dirty="0" smtClean="0">
                <a:cs typeface="B Nazanin" pitchFamily="2" charset="-78"/>
              </a:rPr>
              <a:t>شود</a:t>
            </a:r>
            <a:endParaRPr lang="en-US" sz="2400" dirty="0">
              <a:cs typeface="B Nazanin" pitchFamily="2" charset="-78"/>
            </a:endParaRPr>
          </a:p>
          <a:p>
            <a:pPr lvl="0"/>
            <a:r>
              <a:rPr lang="fa-IR" sz="2400" dirty="0">
                <a:solidFill>
                  <a:schemeClr val="accent1">
                    <a:lumMod val="75000"/>
                  </a:schemeClr>
                </a:solidFill>
                <a:cs typeface="B Nazanin" pitchFamily="2" charset="-78"/>
              </a:rPr>
              <a:t>فرد ديگري به اورژانس 115  اطلاع </a:t>
            </a:r>
            <a:r>
              <a:rPr lang="fa-IR" sz="2400" dirty="0" smtClean="0">
                <a:solidFill>
                  <a:schemeClr val="accent1">
                    <a:lumMod val="75000"/>
                  </a:schemeClr>
                </a:solidFill>
                <a:cs typeface="B Nazanin" pitchFamily="2" charset="-78"/>
              </a:rPr>
              <a:t>دهد</a:t>
            </a:r>
            <a:endParaRPr lang="en-US" sz="2400" dirty="0">
              <a:solidFill>
                <a:schemeClr val="accent1">
                  <a:lumMod val="75000"/>
                </a:schemeClr>
              </a:solidFill>
              <a:cs typeface="B Nazanin" pitchFamily="2" charset="-78"/>
            </a:endParaRPr>
          </a:p>
          <a:p>
            <a:pPr lvl="0"/>
            <a:r>
              <a:rPr lang="fa-IR" sz="2400" dirty="0">
                <a:cs typeface="B Nazanin" pitchFamily="2" charset="-78"/>
              </a:rPr>
              <a:t>احياي قلبي- ريوي و كمك‌هاي اوليه تا زمان رسيدن كمك شروع </a:t>
            </a:r>
            <a:r>
              <a:rPr lang="fa-IR" sz="2400" dirty="0" smtClean="0">
                <a:cs typeface="B Nazanin" pitchFamily="2" charset="-78"/>
              </a:rPr>
              <a:t>شود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5184576"/>
          </a:xfrm>
        </p:spPr>
        <p:style>
          <a:lnRef idx="2">
            <a:schemeClr val="accent1"/>
          </a:lnRef>
          <a:fillRef idx="1">
            <a:schemeClr val="lt1"/>
          </a:fillRef>
          <a:effectRef idx="0">
            <a:schemeClr val="accent1"/>
          </a:effectRef>
          <a:fontRef idx="minor">
            <a:schemeClr val="dk1"/>
          </a:fontRef>
        </p:style>
        <p:txBody>
          <a:bodyPr>
            <a:noAutofit/>
          </a:bodyPr>
          <a:lstStyle/>
          <a:p>
            <a:pPr lvl="0">
              <a:lnSpc>
                <a:spcPct val="150000"/>
              </a:lnSpc>
            </a:pPr>
            <a:r>
              <a:rPr lang="fa-IR" sz="2400" dirty="0" smtClean="0">
                <a:cs typeface="B Nazanin" pitchFamily="2" charset="-78"/>
              </a:rPr>
              <a:t>اگر كودك نفس ندارد، فوراً تنفس دهان به دهان و عمليات </a:t>
            </a:r>
            <a:r>
              <a:rPr lang="fa-IR" sz="2400" dirty="0" err="1" smtClean="0">
                <a:cs typeface="B Nazanin" pitchFamily="2" charset="-78"/>
              </a:rPr>
              <a:t>احيا</a:t>
            </a:r>
            <a:r>
              <a:rPr lang="fa-IR" sz="2400" dirty="0" smtClean="0">
                <a:cs typeface="B Nazanin" pitchFamily="2" charset="-78"/>
              </a:rPr>
              <a:t> آغاز شود و اين كار ادامه </a:t>
            </a:r>
            <a:r>
              <a:rPr lang="fa-IR" sz="2400" dirty="0" err="1" smtClean="0">
                <a:cs typeface="B Nazanin" pitchFamily="2" charset="-78"/>
              </a:rPr>
              <a:t>يابد</a:t>
            </a:r>
            <a:r>
              <a:rPr lang="fa-IR" sz="2400" dirty="0" smtClean="0">
                <a:cs typeface="B Nazanin" pitchFamily="2" charset="-78"/>
              </a:rPr>
              <a:t>،</a:t>
            </a:r>
          </a:p>
          <a:p>
            <a:pPr lvl="1">
              <a:lnSpc>
                <a:spcPct val="150000"/>
              </a:lnSpc>
            </a:pPr>
            <a:r>
              <a:rPr lang="fa-IR" sz="2400" b="1" dirty="0" smtClean="0">
                <a:solidFill>
                  <a:srgbClr val="FF0000"/>
                </a:solidFill>
                <a:cs typeface="B Nazanin" pitchFamily="2" charset="-78"/>
              </a:rPr>
              <a:t> حتي تا يك ساعت پس از قطع تنفس امكان بازگشت آن وجود دارد</a:t>
            </a:r>
            <a:endParaRPr lang="en-US" sz="2400" b="1" dirty="0" smtClean="0">
              <a:solidFill>
                <a:srgbClr val="FF0000"/>
              </a:solidFill>
              <a:cs typeface="B Nazanin" pitchFamily="2" charset="-78"/>
            </a:endParaRPr>
          </a:p>
          <a:p>
            <a:pPr lvl="0">
              <a:lnSpc>
                <a:spcPct val="150000"/>
              </a:lnSpc>
            </a:pPr>
            <a:endParaRPr lang="fa-IR" sz="2400" dirty="0" smtClean="0">
              <a:cs typeface="B Nazanin" pitchFamily="2" charset="-78"/>
            </a:endParaRPr>
          </a:p>
          <a:p>
            <a:pPr lvl="0">
              <a:lnSpc>
                <a:spcPct val="150000"/>
              </a:lnSpc>
            </a:pPr>
            <a:r>
              <a:rPr lang="fa-IR" sz="2400" dirty="0" smtClean="0">
                <a:cs typeface="B Nazanin" pitchFamily="2" charset="-78"/>
              </a:rPr>
              <a:t>سر با يك دست به عقب خم شود</a:t>
            </a:r>
          </a:p>
          <a:p>
            <a:pPr lvl="0">
              <a:lnSpc>
                <a:spcPct val="150000"/>
              </a:lnSpc>
            </a:pPr>
            <a:r>
              <a:rPr lang="fa-IR" sz="2400" dirty="0" smtClean="0">
                <a:cs typeface="B Nazanin" pitchFamily="2" charset="-78"/>
              </a:rPr>
              <a:t>با دست ديگر فك به سمت بالا كشيده شود تا دهان باز شود</a:t>
            </a:r>
          </a:p>
          <a:p>
            <a:pPr lvl="1">
              <a:lnSpc>
                <a:spcPct val="150000"/>
              </a:lnSpc>
            </a:pPr>
            <a:r>
              <a:rPr lang="fa-IR" sz="2400" dirty="0" smtClean="0">
                <a:cs typeface="B Nazanin" pitchFamily="2" charset="-78"/>
              </a:rPr>
              <a:t>(زبان نتواند ته حلق را ببندد: قبل از اين كار اطمينان حاصل شود به سر و گردن كودك ضربه وارد نشده است) </a:t>
            </a:r>
          </a:p>
          <a:p>
            <a:pPr lvl="0">
              <a:lnSpc>
                <a:spcPct val="150000"/>
              </a:lnSpc>
            </a:pPr>
            <a:endParaRPr lang="fa-IR" sz="2400" dirty="0" smtClean="0">
              <a:cs typeface="B Nazanin" pitchFamily="2" charset="-78"/>
            </a:endParaRPr>
          </a:p>
          <a:p>
            <a:pPr lvl="0">
              <a:lnSpc>
                <a:spcPct val="150000"/>
              </a:lnSpc>
            </a:pPr>
            <a:endParaRPr lang="fa-IR" sz="2400" dirty="0" smtClean="0">
              <a:cs typeface="B Nazanin" pitchFamily="2" charset="-78"/>
            </a:endParaRPr>
          </a:p>
          <a:p>
            <a:pPr lvl="0">
              <a:lnSpc>
                <a:spcPct val="150000"/>
              </a:lnSpc>
            </a:pPr>
            <a:endParaRPr lang="en-US" sz="2400" dirty="0" smtClean="0">
              <a:cs typeface="B Nazanin" pitchFamily="2" charset="-78"/>
            </a:endParaRPr>
          </a:p>
        </p:txBody>
      </p:sp>
      <p:sp>
        <p:nvSpPr>
          <p:cNvPr id="4" name="Title 1"/>
          <p:cNvSpPr>
            <a:spLocks noGrp="1"/>
          </p:cNvSpPr>
          <p:nvPr>
            <p:ph type="title"/>
          </p:nvPr>
        </p:nvSpPr>
        <p:spPr>
          <a:xfrm>
            <a:off x="457200" y="274638"/>
            <a:ext cx="8229600" cy="922114"/>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a:solidFill>
                  <a:srgbClr val="0070C0"/>
                </a:solidFill>
                <a:cs typeface="B Nazanin" pitchFamily="2" charset="-78"/>
              </a:rPr>
              <a:t>در صورتي كه كودكي غرق شد چه بايد كرد؟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pic>
        <p:nvPicPr>
          <p:cNvPr id="5" name="Picture 4" descr="4 ghargh.bmp"/>
          <p:cNvPicPr>
            <a:picLocks noChangeAspect="1"/>
          </p:cNvPicPr>
          <p:nvPr/>
        </p:nvPicPr>
        <p:blipFill>
          <a:blip r:embed="rId2"/>
          <a:stretch>
            <a:fillRect/>
          </a:stretch>
        </p:blipFill>
        <p:spPr>
          <a:xfrm>
            <a:off x="539552" y="3248980"/>
            <a:ext cx="2082472" cy="208247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96544"/>
          </a:xfrm>
        </p:spPr>
        <p:style>
          <a:lnRef idx="2">
            <a:schemeClr val="accent1"/>
          </a:lnRef>
          <a:fillRef idx="1">
            <a:schemeClr val="lt1"/>
          </a:fillRef>
          <a:effectRef idx="0">
            <a:schemeClr val="accent1"/>
          </a:effectRef>
          <a:fontRef idx="minor">
            <a:schemeClr val="dk1"/>
          </a:fontRef>
        </p:style>
        <p:txBody>
          <a:bodyPr>
            <a:normAutofit/>
          </a:bodyPr>
          <a:lstStyle/>
          <a:p>
            <a:pPr lvl="0"/>
            <a:r>
              <a:rPr lang="fa-IR" sz="2400" dirty="0" smtClean="0">
                <a:cs typeface="B Nazanin" pitchFamily="2" charset="-78"/>
              </a:rPr>
              <a:t>سوراخ‌هاي بيني كودك با فشار انگشتان بسته شود و سپس دهان كاملاً روي دهان كودك قرار گيرد و به آرامي در دهان او دميده شود و به بالا آمدن قفسه سينه كودك توجه شود</a:t>
            </a:r>
            <a:endParaRPr lang="en-US" sz="2400" dirty="0" smtClean="0">
              <a:cs typeface="B Nazanin" pitchFamily="2" charset="-78"/>
            </a:endParaRPr>
          </a:p>
          <a:p>
            <a:pPr lvl="0"/>
            <a:r>
              <a:rPr lang="fa-IR" sz="2400" dirty="0" smtClean="0">
                <a:solidFill>
                  <a:schemeClr val="accent1">
                    <a:lumMod val="75000"/>
                  </a:schemeClr>
                </a:solidFill>
                <a:cs typeface="B Nazanin" pitchFamily="2" charset="-78"/>
              </a:rPr>
              <a:t>دهان از دهان كودك برداشته شود تا هواي دميده شده خارج شود</a:t>
            </a:r>
          </a:p>
          <a:p>
            <a:pPr lvl="0"/>
            <a:r>
              <a:rPr lang="fa-IR" sz="2400" dirty="0" smtClean="0">
                <a:cs typeface="B Nazanin" pitchFamily="2" charset="-78"/>
              </a:rPr>
              <a:t> 5 بار در دقيقه اين كار تكرار شود تا نفس كودك برگردد</a:t>
            </a:r>
            <a:endParaRPr lang="en-US" sz="2400" dirty="0" smtClean="0">
              <a:cs typeface="B Nazanin" pitchFamily="2" charset="-78"/>
            </a:endParaRPr>
          </a:p>
          <a:p>
            <a:pPr lvl="0"/>
            <a:r>
              <a:rPr lang="fa-IR" sz="2400" dirty="0" smtClean="0">
                <a:solidFill>
                  <a:schemeClr val="accent1">
                    <a:lumMod val="75000"/>
                  </a:schemeClr>
                </a:solidFill>
                <a:cs typeface="B Nazanin" pitchFamily="2" charset="-78"/>
              </a:rPr>
              <a:t>به آرامي كودك در </a:t>
            </a:r>
            <a:r>
              <a:rPr lang="fa-IR" sz="2400" b="1" dirty="0" smtClean="0">
                <a:solidFill>
                  <a:srgbClr val="C00000"/>
                </a:solidFill>
                <a:cs typeface="B Nazanin" pitchFamily="2" charset="-78"/>
              </a:rPr>
              <a:t>وضعيت بهبود </a:t>
            </a:r>
            <a:r>
              <a:rPr lang="fa-IR" sz="2400" dirty="0" smtClean="0">
                <a:solidFill>
                  <a:schemeClr val="accent1">
                    <a:lumMod val="75000"/>
                  </a:schemeClr>
                </a:solidFill>
                <a:cs typeface="B Nazanin" pitchFamily="2" charset="-78"/>
              </a:rPr>
              <a:t>قرار </a:t>
            </a:r>
            <a:r>
              <a:rPr lang="fa-IR" sz="2400" dirty="0" err="1" smtClean="0">
                <a:solidFill>
                  <a:schemeClr val="accent1">
                    <a:lumMod val="75000"/>
                  </a:schemeClr>
                </a:solidFill>
                <a:cs typeface="B Nazanin" pitchFamily="2" charset="-78"/>
              </a:rPr>
              <a:t>گيرد</a:t>
            </a:r>
            <a:r>
              <a:rPr lang="fa-IR" sz="2400" dirty="0" smtClean="0">
                <a:solidFill>
                  <a:schemeClr val="accent1">
                    <a:lumMod val="75000"/>
                  </a:schemeClr>
                </a:solidFill>
                <a:cs typeface="B Nazanin" pitchFamily="2" charset="-78"/>
              </a:rPr>
              <a:t>: </a:t>
            </a:r>
            <a:r>
              <a:rPr lang="fa-IR" sz="2000" dirty="0" smtClean="0">
                <a:solidFill>
                  <a:schemeClr val="accent1">
                    <a:lumMod val="75000"/>
                  </a:schemeClr>
                </a:solidFill>
                <a:cs typeface="B Nazanin" pitchFamily="2" charset="-78"/>
              </a:rPr>
              <a:t> </a:t>
            </a:r>
            <a:r>
              <a:rPr lang="fa-IR" sz="2400" dirty="0" smtClean="0">
                <a:solidFill>
                  <a:schemeClr val="accent1">
                    <a:lumMod val="75000"/>
                  </a:schemeClr>
                </a:solidFill>
                <a:cs typeface="B Nazanin" pitchFamily="2" charset="-78"/>
              </a:rPr>
              <a:t>وضعيت خوابيده به پهلو به </a:t>
            </a:r>
            <a:r>
              <a:rPr lang="fa-IR" sz="2400" dirty="0" err="1" smtClean="0">
                <a:solidFill>
                  <a:schemeClr val="accent1">
                    <a:lumMod val="75000"/>
                  </a:schemeClr>
                </a:solidFill>
                <a:cs typeface="B Nazanin" pitchFamily="2" charset="-78"/>
              </a:rPr>
              <a:t>نحوي</a:t>
            </a:r>
            <a:r>
              <a:rPr lang="fa-IR" sz="2400" dirty="0" smtClean="0">
                <a:solidFill>
                  <a:schemeClr val="accent1">
                    <a:lumMod val="75000"/>
                  </a:schemeClr>
                </a:solidFill>
                <a:cs typeface="B Nazanin" pitchFamily="2" charset="-78"/>
              </a:rPr>
              <a:t> </a:t>
            </a:r>
            <a:r>
              <a:rPr lang="fa-IR" sz="2400" dirty="0" err="1" smtClean="0">
                <a:solidFill>
                  <a:schemeClr val="accent1">
                    <a:lumMod val="75000"/>
                  </a:schemeClr>
                </a:solidFill>
                <a:cs typeface="B Nazanin" pitchFamily="2" charset="-78"/>
              </a:rPr>
              <a:t>كه</a:t>
            </a:r>
            <a:endParaRPr lang="fa-IR" sz="2400" dirty="0" smtClean="0">
              <a:solidFill>
                <a:schemeClr val="accent1">
                  <a:lumMod val="75000"/>
                </a:schemeClr>
              </a:solidFill>
              <a:cs typeface="B Nazanin" pitchFamily="2" charset="-78"/>
            </a:endParaRPr>
          </a:p>
          <a:p>
            <a:pPr lvl="1" algn="just"/>
            <a:r>
              <a:rPr lang="fa-IR" sz="2400" dirty="0" smtClean="0">
                <a:solidFill>
                  <a:schemeClr val="accent1">
                    <a:lumMod val="75000"/>
                  </a:schemeClr>
                </a:solidFill>
                <a:cs typeface="B Nazanin" pitchFamily="2" charset="-78"/>
              </a:rPr>
              <a:t> </a:t>
            </a:r>
            <a:r>
              <a:rPr lang="fa-IR" sz="2200" dirty="0" smtClean="0">
                <a:solidFill>
                  <a:srgbClr val="C00000"/>
                </a:solidFill>
                <a:cs typeface="B Nazanin" pitchFamily="2" charset="-78"/>
              </a:rPr>
              <a:t>دست زيري در پشت و دست بالايي به صورت خميده در جلوي مصدوم قرار گيرد. </a:t>
            </a:r>
          </a:p>
          <a:p>
            <a:pPr lvl="1" algn="just"/>
            <a:r>
              <a:rPr lang="fa-IR" sz="2200" dirty="0" err="1" smtClean="0">
                <a:solidFill>
                  <a:srgbClr val="C00000"/>
                </a:solidFill>
                <a:cs typeface="B Nazanin" pitchFamily="2" charset="-78"/>
              </a:rPr>
              <a:t>پاي</a:t>
            </a:r>
            <a:r>
              <a:rPr lang="fa-IR" sz="2200" dirty="0" smtClean="0">
                <a:solidFill>
                  <a:srgbClr val="C00000"/>
                </a:solidFill>
                <a:cs typeface="B Nazanin" pitchFamily="2" charset="-78"/>
              </a:rPr>
              <a:t> بالايي به حالت خميده 90 درجه قرار </a:t>
            </a:r>
            <a:r>
              <a:rPr lang="fa-IR" sz="2200" dirty="0" err="1" smtClean="0">
                <a:solidFill>
                  <a:srgbClr val="C00000"/>
                </a:solidFill>
                <a:cs typeface="B Nazanin" pitchFamily="2" charset="-78"/>
              </a:rPr>
              <a:t>گيرد</a:t>
            </a:r>
            <a:r>
              <a:rPr lang="fa-IR" sz="2200" dirty="0" smtClean="0">
                <a:solidFill>
                  <a:srgbClr val="C00000"/>
                </a:solidFill>
                <a:cs typeface="B Nazanin" pitchFamily="2" charset="-78"/>
              </a:rPr>
              <a:t> </a:t>
            </a:r>
          </a:p>
          <a:p>
            <a:pPr lvl="1" algn="just"/>
            <a:r>
              <a:rPr lang="fa-IR" sz="2200" dirty="0" smtClean="0">
                <a:solidFill>
                  <a:srgbClr val="C00000"/>
                </a:solidFill>
                <a:cs typeface="B Nazanin" pitchFamily="2" charset="-78"/>
              </a:rPr>
              <a:t>صورت مصدوم به سمت زمين، و گردن او به سمت عقب باشد(در اين حالت زبان به جلو مي‌آيد و كودك مي‌تواند نفس </a:t>
            </a:r>
            <a:r>
              <a:rPr lang="fa-IR" sz="2200" dirty="0" err="1" smtClean="0">
                <a:solidFill>
                  <a:srgbClr val="C00000"/>
                </a:solidFill>
                <a:cs typeface="B Nazanin" pitchFamily="2" charset="-78"/>
              </a:rPr>
              <a:t>بكشد</a:t>
            </a:r>
            <a:r>
              <a:rPr lang="fa-IR" sz="2200" dirty="0" smtClean="0">
                <a:solidFill>
                  <a:srgbClr val="C00000"/>
                </a:solidFill>
                <a:cs typeface="B Nazanin" pitchFamily="2" charset="-78"/>
              </a:rPr>
              <a:t>)</a:t>
            </a:r>
            <a:endParaRPr lang="en-US" sz="2200" dirty="0" smtClean="0">
              <a:solidFill>
                <a:srgbClr val="C00000"/>
              </a:solidFill>
              <a:cs typeface="B Nazanin" pitchFamily="2" charset="-78"/>
            </a:endParaRPr>
          </a:p>
          <a:p>
            <a:pPr lvl="0"/>
            <a:r>
              <a:rPr lang="fa-IR" sz="2400" dirty="0" smtClean="0">
                <a:cs typeface="B Nazanin" pitchFamily="2" charset="-78"/>
              </a:rPr>
              <a:t>اگر پس از چند بار تنفس دهان به دهان كودك هنوز كبود يا رنگ پريده است امكان دارد دچار ايست قلبي نيز باشد</a:t>
            </a:r>
            <a:endParaRPr lang="en-US" sz="2400" dirty="0" smtClean="0">
              <a:cs typeface="B Nazanin" pitchFamily="2" charset="-78"/>
            </a:endParaRPr>
          </a:p>
          <a:p>
            <a:endParaRPr lang="fa-IR" sz="2400" dirty="0"/>
          </a:p>
        </p:txBody>
      </p:sp>
      <p:sp>
        <p:nvSpPr>
          <p:cNvPr id="4" name="Title 1"/>
          <p:cNvSpPr txBox="1">
            <a:spLocks/>
          </p:cNvSpPr>
          <p:nvPr/>
        </p:nvSpPr>
        <p:spPr>
          <a:xfrm>
            <a:off x="457200" y="274638"/>
            <a:ext cx="8229600" cy="92211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2800" b="1" i="0" u="none" strike="noStrike" kern="1200" cap="none" spc="0" normalizeH="0" baseline="0" noProof="0" dirty="0" smtClean="0">
              <a:ln>
                <a:noFill/>
              </a:ln>
              <a:solidFill>
                <a:srgbClr val="0070C0"/>
              </a:solidFill>
              <a:effectLst/>
              <a:uLnTx/>
              <a:uFillTx/>
              <a:latin typeface="+mj-lt"/>
              <a:ea typeface="+mj-ea"/>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0070C0"/>
                </a:solidFill>
                <a:effectLst/>
                <a:uLnTx/>
                <a:uFillTx/>
                <a:latin typeface="+mj-lt"/>
                <a:ea typeface="+mj-ea"/>
                <a:cs typeface="B Nazanin" pitchFamily="2" charset="-78"/>
              </a:rPr>
              <a:t>در صورتي كه كودكي غرق شد چه بايد كرد؟ </a:t>
            </a:r>
            <a:r>
              <a:rPr kumimoji="0" lang="en-US" sz="2800" b="1" i="0" u="none" strike="noStrike" kern="1200" cap="none" spc="0" normalizeH="0" baseline="0" noProof="0" dirty="0" smtClean="0">
                <a:ln>
                  <a:noFill/>
                </a:ln>
                <a:solidFill>
                  <a:srgbClr val="0070C0"/>
                </a:solidFill>
                <a:effectLst/>
                <a:uLnTx/>
                <a:uFillTx/>
                <a:latin typeface="+mj-lt"/>
                <a:ea typeface="+mj-ea"/>
                <a:cs typeface="B Nazanin" pitchFamily="2" charset="-78"/>
              </a:rPr>
              <a:t/>
            </a:r>
            <a:br>
              <a:rPr kumimoji="0" lang="en-US" sz="2800" b="1" i="0" u="none" strike="noStrike" kern="1200" cap="none" spc="0" normalizeH="0" baseline="0" noProof="0" dirty="0" smtClean="0">
                <a:ln>
                  <a:noFill/>
                </a:ln>
                <a:solidFill>
                  <a:srgbClr val="0070C0"/>
                </a:solidFill>
                <a:effectLst/>
                <a:uLnTx/>
                <a:uFillTx/>
                <a:latin typeface="+mj-lt"/>
                <a:ea typeface="+mj-ea"/>
                <a:cs typeface="B Nazanin" pitchFamily="2" charset="-78"/>
              </a:rPr>
            </a:br>
            <a:endParaRPr kumimoji="0" lang="fa-IR" sz="2800" b="0" i="0" u="none" strike="noStrike" kern="1200" cap="none" spc="0" normalizeH="0" baseline="0" noProof="0" dirty="0">
              <a:ln>
                <a:noFill/>
              </a:ln>
              <a:solidFill>
                <a:srgbClr val="0070C0"/>
              </a:solidFill>
              <a:effectLst/>
              <a:uLnTx/>
              <a:uFillTx/>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328592"/>
          </a:xfrm>
        </p:spPr>
        <p:style>
          <a:lnRef idx="2">
            <a:schemeClr val="accent1"/>
          </a:lnRef>
          <a:fillRef idx="1">
            <a:schemeClr val="lt1"/>
          </a:fillRef>
          <a:effectRef idx="0">
            <a:schemeClr val="accent1"/>
          </a:effectRef>
          <a:fontRef idx="minor">
            <a:schemeClr val="dk1"/>
          </a:fontRef>
        </p:style>
        <p:txBody>
          <a:bodyPr>
            <a:normAutofit/>
          </a:bodyPr>
          <a:lstStyle/>
          <a:p>
            <a:pPr lvl="0"/>
            <a:endParaRPr lang="en-US" sz="2400" dirty="0" smtClean="0">
              <a:cs typeface="B Nazanin" pitchFamily="2" charset="-78"/>
            </a:endParaRPr>
          </a:p>
          <a:p>
            <a:pPr lvl="0"/>
            <a:r>
              <a:rPr lang="fa-IR" sz="2400" dirty="0" smtClean="0">
                <a:cs typeface="B Nazanin" pitchFamily="2" charset="-78"/>
              </a:rPr>
              <a:t>در صورت </a:t>
            </a:r>
            <a:r>
              <a:rPr lang="fa-IR" sz="2400" dirty="0" err="1" smtClean="0">
                <a:cs typeface="B Nazanin" pitchFamily="2" charset="-78"/>
              </a:rPr>
              <a:t>ايست</a:t>
            </a:r>
            <a:r>
              <a:rPr lang="fa-IR" sz="2400" dirty="0" smtClean="0">
                <a:cs typeface="B Nazanin" pitchFamily="2" charset="-78"/>
              </a:rPr>
              <a:t> </a:t>
            </a:r>
            <a:r>
              <a:rPr lang="fa-IR" sz="2400" dirty="0" err="1" smtClean="0">
                <a:cs typeface="B Nazanin" pitchFamily="2" charset="-78"/>
              </a:rPr>
              <a:t>قلبي</a:t>
            </a:r>
            <a:r>
              <a:rPr lang="en-US" sz="2400" dirty="0" smtClean="0">
                <a:cs typeface="B Nazanin" pitchFamily="2" charset="-78"/>
              </a:rPr>
              <a:t>:</a:t>
            </a:r>
            <a:r>
              <a:rPr lang="fa-IR" sz="2400" dirty="0" smtClean="0">
                <a:cs typeface="B Nazanin" pitchFamily="2" charset="-78"/>
              </a:rPr>
              <a:t> </a:t>
            </a:r>
            <a:r>
              <a:rPr lang="fa-IR" sz="2400" b="1" dirty="0" smtClean="0">
                <a:solidFill>
                  <a:srgbClr val="FF0000"/>
                </a:solidFill>
                <a:cs typeface="B Nazanin" pitchFamily="2" charset="-78"/>
              </a:rPr>
              <a:t>ماساژ قلبي </a:t>
            </a:r>
            <a:r>
              <a:rPr lang="fa-IR" sz="2400" dirty="0" smtClean="0">
                <a:cs typeface="B Nazanin" pitchFamily="2" charset="-78"/>
              </a:rPr>
              <a:t>داده شود</a:t>
            </a:r>
          </a:p>
          <a:p>
            <a:pPr lvl="1"/>
            <a:r>
              <a:rPr lang="fa-IR" sz="2400" dirty="0" err="1" smtClean="0">
                <a:cs typeface="B Nazanin" pitchFamily="2" charset="-78"/>
              </a:rPr>
              <a:t>كودك</a:t>
            </a:r>
            <a:r>
              <a:rPr lang="fa-IR" sz="2400" dirty="0" smtClean="0">
                <a:cs typeface="B Nazanin" pitchFamily="2" charset="-78"/>
              </a:rPr>
              <a:t> طاقباز روي زمين خوابانده شود</a:t>
            </a:r>
          </a:p>
          <a:p>
            <a:pPr lvl="1"/>
            <a:r>
              <a:rPr lang="fa-IR" sz="2400" dirty="0" smtClean="0">
                <a:cs typeface="B Nazanin" pitchFamily="2" charset="-78"/>
              </a:rPr>
              <a:t>كنار او زانو بزنيد</a:t>
            </a:r>
          </a:p>
          <a:p>
            <a:pPr lvl="1"/>
            <a:r>
              <a:rPr lang="fa-IR" sz="2400" dirty="0" smtClean="0">
                <a:cs typeface="B Nazanin" pitchFamily="2" charset="-78"/>
              </a:rPr>
              <a:t> نيمه پاييني جناغ سينه را به آرامي فشار دهيد</a:t>
            </a:r>
          </a:p>
          <a:p>
            <a:pPr lvl="1"/>
            <a:r>
              <a:rPr lang="fa-IR" sz="2400" dirty="0" smtClean="0">
                <a:cs typeface="B Nazanin" pitchFamily="2" charset="-78"/>
              </a:rPr>
              <a:t>اين كار با سرعت 100 بار در دقيقه  انجام شود</a:t>
            </a:r>
            <a:endParaRPr lang="en-US" sz="2400" dirty="0" smtClean="0">
              <a:cs typeface="B Nazanin" pitchFamily="2" charset="-78"/>
            </a:endParaRPr>
          </a:p>
          <a:p>
            <a:pPr lvl="1"/>
            <a:endParaRPr lang="fa-IR" sz="2400" dirty="0" smtClean="0">
              <a:cs typeface="B Nazanin" pitchFamily="2" charset="-78"/>
            </a:endParaRPr>
          </a:p>
          <a:p>
            <a:pPr lvl="0"/>
            <a:r>
              <a:rPr lang="fa-IR" sz="2400" dirty="0" smtClean="0">
                <a:cs typeface="B Nazanin" pitchFamily="2" charset="-78"/>
              </a:rPr>
              <a:t> ماساژ براي</a:t>
            </a:r>
            <a:r>
              <a:rPr lang="fa-IR" sz="2400" dirty="0">
                <a:cs typeface="B Nazanin" pitchFamily="2" charset="-78"/>
              </a:rPr>
              <a:t> </a:t>
            </a:r>
            <a:r>
              <a:rPr lang="fa-IR" sz="2400" dirty="0" smtClean="0">
                <a:cs typeface="B Nazanin" pitchFamily="2" charset="-78"/>
              </a:rPr>
              <a:t>نوزادان بايد با فشار كمتر و تكرار آن سريع‌تر باشد </a:t>
            </a:r>
            <a:endParaRPr lang="en-US" sz="2400" dirty="0" smtClean="0">
              <a:cs typeface="B Nazanin" pitchFamily="2" charset="-78"/>
            </a:endParaRPr>
          </a:p>
          <a:p>
            <a:pPr lvl="0"/>
            <a:r>
              <a:rPr lang="fa-IR" sz="2400" b="1" dirty="0" smtClean="0">
                <a:cs typeface="B Nazanin" pitchFamily="2" charset="-78"/>
              </a:rPr>
              <a:t>در احيا قلبي ريوي دو نفره</a:t>
            </a:r>
            <a:r>
              <a:rPr lang="en-US" sz="2400" b="1" dirty="0" smtClean="0">
                <a:cs typeface="B Nazanin" pitchFamily="2" charset="-78"/>
              </a:rPr>
              <a:t>:</a:t>
            </a:r>
            <a:r>
              <a:rPr lang="fa-IR" sz="2400" b="1" dirty="0" smtClean="0">
                <a:cs typeface="B Nazanin" pitchFamily="2" charset="-78"/>
              </a:rPr>
              <a:t> </a:t>
            </a:r>
            <a:r>
              <a:rPr lang="fa-IR" sz="2400" dirty="0" smtClean="0">
                <a:cs typeface="B Nazanin" pitchFamily="2" charset="-78"/>
              </a:rPr>
              <a:t>هر </a:t>
            </a:r>
            <a:r>
              <a:rPr lang="fa-IR" sz="2400" b="1" dirty="0" smtClean="0">
                <a:solidFill>
                  <a:srgbClr val="FF0000"/>
                </a:solidFill>
                <a:cs typeface="B Nazanin" pitchFamily="2" charset="-78"/>
              </a:rPr>
              <a:t>15</a:t>
            </a:r>
            <a:r>
              <a:rPr lang="fa-IR" sz="2400" dirty="0" smtClean="0">
                <a:cs typeface="B Nazanin" pitchFamily="2" charset="-78"/>
              </a:rPr>
              <a:t> ماساژ با 2 تنفس دهان به دهان</a:t>
            </a:r>
          </a:p>
          <a:p>
            <a:pPr lvl="0"/>
            <a:r>
              <a:rPr lang="fa-IR" sz="2400" b="1" dirty="0" smtClean="0">
                <a:cs typeface="B Nazanin" pitchFamily="2" charset="-78"/>
              </a:rPr>
              <a:t>در احيا قلبي ريوي </a:t>
            </a:r>
            <a:r>
              <a:rPr lang="fa-IR" sz="2400" b="1" dirty="0" err="1" smtClean="0">
                <a:cs typeface="B Nazanin" pitchFamily="2" charset="-78"/>
              </a:rPr>
              <a:t>يك</a:t>
            </a:r>
            <a:r>
              <a:rPr lang="fa-IR" sz="2400" b="1" dirty="0" smtClean="0">
                <a:cs typeface="B Nazanin" pitchFamily="2" charset="-78"/>
              </a:rPr>
              <a:t> نفره</a:t>
            </a:r>
            <a:r>
              <a:rPr lang="en-US" sz="2400" b="1" dirty="0" smtClean="0">
                <a:cs typeface="B Nazanin" pitchFamily="2" charset="-78"/>
              </a:rPr>
              <a:t>:</a:t>
            </a:r>
            <a:r>
              <a:rPr lang="fa-IR" sz="2400" dirty="0" smtClean="0">
                <a:cs typeface="B Nazanin" pitchFamily="2" charset="-78"/>
              </a:rPr>
              <a:t> هر </a:t>
            </a:r>
            <a:r>
              <a:rPr lang="fa-IR" sz="2400" b="1" dirty="0" smtClean="0">
                <a:solidFill>
                  <a:srgbClr val="FF0000"/>
                </a:solidFill>
                <a:cs typeface="B Nazanin" pitchFamily="2" charset="-78"/>
              </a:rPr>
              <a:t>30</a:t>
            </a:r>
            <a:r>
              <a:rPr lang="fa-IR" sz="2400" dirty="0" smtClean="0">
                <a:solidFill>
                  <a:srgbClr val="FF0000"/>
                </a:solidFill>
                <a:cs typeface="B Nazanin" pitchFamily="2" charset="-78"/>
              </a:rPr>
              <a:t> </a:t>
            </a:r>
            <a:r>
              <a:rPr lang="fa-IR" sz="2400" dirty="0" smtClean="0">
                <a:cs typeface="B Nazanin" pitchFamily="2" charset="-78"/>
              </a:rPr>
              <a:t>ماساژ با 2 تنفس دهان به دهان</a:t>
            </a:r>
            <a:endParaRPr lang="en-US" sz="2400" dirty="0" smtClean="0">
              <a:cs typeface="B Nazanin" pitchFamily="2" charset="-78"/>
            </a:endParaRPr>
          </a:p>
          <a:p>
            <a:pPr marL="0" lvl="0" indent="0">
              <a:buNone/>
            </a:pPr>
            <a:endParaRPr lang="fa-IR" sz="2400" dirty="0" smtClean="0">
              <a:cs typeface="B Nazanin" pitchFamily="2" charset="-78"/>
            </a:endParaRPr>
          </a:p>
        </p:txBody>
      </p:sp>
      <p:sp>
        <p:nvSpPr>
          <p:cNvPr id="4" name="Title 1"/>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Autofit/>
          </a:bodyPr>
          <a:lstStyle/>
          <a:p>
            <a:r>
              <a:rPr lang="fa-IR" sz="2800" b="1" dirty="0" smtClean="0">
                <a:solidFill>
                  <a:srgbClr val="0070C0"/>
                </a:solidFill>
                <a:cs typeface="B Nazanin" pitchFamily="2" charset="-78"/>
              </a:rPr>
              <a:t/>
            </a:r>
            <a:br>
              <a:rPr lang="fa-IR" sz="2800" b="1" dirty="0" smtClean="0">
                <a:solidFill>
                  <a:srgbClr val="0070C0"/>
                </a:solidFill>
                <a:cs typeface="B Nazanin" pitchFamily="2" charset="-78"/>
              </a:rPr>
            </a:br>
            <a:r>
              <a:rPr lang="fa-IR" sz="2800" b="1" dirty="0" smtClean="0">
                <a:solidFill>
                  <a:srgbClr val="0070C0"/>
                </a:solidFill>
                <a:cs typeface="B Nazanin" pitchFamily="2" charset="-78"/>
              </a:rPr>
              <a:t>در </a:t>
            </a:r>
            <a:r>
              <a:rPr lang="fa-IR" sz="2800" b="1" dirty="0">
                <a:solidFill>
                  <a:srgbClr val="0070C0"/>
                </a:solidFill>
                <a:cs typeface="B Nazanin" pitchFamily="2" charset="-78"/>
              </a:rPr>
              <a:t>صورتي كه كودكي غرق شد چه بايد كرد؟ </a:t>
            </a:r>
            <a:r>
              <a:rPr lang="en-US" sz="2800" b="1" dirty="0">
                <a:solidFill>
                  <a:srgbClr val="0070C0"/>
                </a:solidFill>
                <a:cs typeface="B Nazanin" pitchFamily="2" charset="-78"/>
              </a:rPr>
              <a:t/>
            </a:r>
            <a:br>
              <a:rPr lang="en-US" sz="2800" b="1" dirty="0">
                <a:solidFill>
                  <a:srgbClr val="0070C0"/>
                </a:solidFill>
                <a:cs typeface="B Nazanin" pitchFamily="2" charset="-78"/>
              </a:rPr>
            </a:br>
            <a:endParaRPr lang="fa-IR" sz="2800" dirty="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850106"/>
          </a:xfrm>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solidFill>
                  <a:srgbClr val="0070C0"/>
                </a:solidFill>
                <a:cs typeface="B Nazanin" pitchFamily="2" charset="-78"/>
              </a:rPr>
              <a:t>نحوه قرار دادن كودك در </a:t>
            </a:r>
            <a:r>
              <a:rPr lang="fa-IR" sz="2800" b="1" dirty="0" err="1" smtClean="0">
                <a:solidFill>
                  <a:srgbClr val="FF0000"/>
                </a:solidFill>
                <a:cs typeface="B Nazanin" pitchFamily="2" charset="-78"/>
              </a:rPr>
              <a:t>وضعيت</a:t>
            </a:r>
            <a:r>
              <a:rPr lang="fa-IR" sz="2800" b="1" dirty="0" smtClean="0">
                <a:solidFill>
                  <a:srgbClr val="FF0000"/>
                </a:solidFill>
                <a:cs typeface="B Nazanin" pitchFamily="2" charset="-78"/>
              </a:rPr>
              <a:t> بهبود</a:t>
            </a:r>
            <a:r>
              <a:rPr lang="en-US" sz="2800" b="1" dirty="0" smtClean="0">
                <a:solidFill>
                  <a:srgbClr val="FF0000"/>
                </a:solidFill>
                <a:cs typeface="B Nazanin" pitchFamily="2" charset="-78"/>
              </a:rPr>
              <a:t> </a:t>
            </a:r>
            <a:r>
              <a:rPr lang="fa-IR" sz="2800" b="1" dirty="0" smtClean="0">
                <a:solidFill>
                  <a:srgbClr val="0070C0"/>
                </a:solidFill>
                <a:cs typeface="B Nazanin" pitchFamily="2" charset="-78"/>
              </a:rPr>
              <a:t>- 1و2  </a:t>
            </a:r>
            <a:endParaRPr lang="fa-IR" sz="2800" b="1" dirty="0">
              <a:solidFill>
                <a:srgbClr val="0070C0"/>
              </a:solidFill>
              <a:cs typeface="B Nazanin" pitchFamily="2" charset="-78"/>
            </a:endParaRPr>
          </a:p>
        </p:txBody>
      </p:sp>
      <p:sp>
        <p:nvSpPr>
          <p:cNvPr id="3" name="Content Placeholder 2"/>
          <p:cNvSpPr>
            <a:spLocks noGrp="1"/>
          </p:cNvSpPr>
          <p:nvPr>
            <p:ph idx="1"/>
          </p:nvPr>
        </p:nvSpPr>
        <p:spPr>
          <a:xfrm>
            <a:off x="323528" y="1412776"/>
            <a:ext cx="8363272" cy="4896544"/>
          </a:xfrm>
        </p:spPr>
        <p:style>
          <a:lnRef idx="2">
            <a:schemeClr val="accent1"/>
          </a:lnRef>
          <a:fillRef idx="1">
            <a:schemeClr val="lt1"/>
          </a:fillRef>
          <a:effectRef idx="0">
            <a:schemeClr val="accent1"/>
          </a:effectRef>
          <a:fontRef idx="minor">
            <a:schemeClr val="dk1"/>
          </a:fontRef>
        </p:style>
        <p:txBody>
          <a:bodyPr>
            <a:normAutofit/>
          </a:bodyPr>
          <a:lstStyle/>
          <a:p>
            <a:r>
              <a:rPr lang="fa-IR" sz="2800" dirty="0" smtClean="0">
                <a:cs typeface="B Nazanin" pitchFamily="2" charset="-78"/>
              </a:rPr>
              <a:t>در كنار كودك زانو بزنيد</a:t>
            </a:r>
          </a:p>
          <a:p>
            <a:r>
              <a:rPr lang="fa-IR" sz="2800" dirty="0" smtClean="0">
                <a:cs typeface="B Nazanin" pitchFamily="2" charset="-78"/>
              </a:rPr>
              <a:t>هر شيء حجيمي را از جيب‌ها خارج كنيد</a:t>
            </a:r>
          </a:p>
          <a:p>
            <a:r>
              <a:rPr lang="fa-IR" sz="2800" dirty="0" smtClean="0">
                <a:cs typeface="B Nazanin" pitchFamily="2" charset="-78"/>
              </a:rPr>
              <a:t>مطمئن شويد كه هر دو پاي كودك به حالت مستقيم قرار گرفته باشند</a:t>
            </a:r>
          </a:p>
          <a:p>
            <a:r>
              <a:rPr lang="fa-IR" sz="2800" dirty="0" smtClean="0">
                <a:cs typeface="B Nazanin" pitchFamily="2" charset="-78"/>
              </a:rPr>
              <a:t>اندام بالايي كودك را كه نزديك‌تر به شما است، با زاويه عمود نسبت به تنه قرار دهيد</a:t>
            </a:r>
          </a:p>
          <a:p>
            <a:r>
              <a:rPr lang="fa-IR" sz="2800" dirty="0" smtClean="0">
                <a:cs typeface="B Nazanin" pitchFamily="2" charset="-78"/>
              </a:rPr>
              <a:t>اندام بالايي از ناحيه تنه خم شده باشد </a:t>
            </a:r>
          </a:p>
          <a:p>
            <a:r>
              <a:rPr lang="fa-IR" sz="2800" dirty="0" smtClean="0">
                <a:cs typeface="B Nazanin" pitchFamily="2" charset="-78"/>
              </a:rPr>
              <a:t>كف دست رو به بالا باشد </a:t>
            </a:r>
          </a:p>
          <a:p>
            <a:endParaRPr lang="fa-IR" sz="2800" dirty="0" smtClean="0">
              <a:cs typeface="B Nazanin" pitchFamily="2" charset="-78"/>
            </a:endParaRPr>
          </a:p>
          <a:p>
            <a:endParaRPr lang="fa-IR" sz="2800" dirty="0">
              <a:cs typeface="B Nazanin" pitchFamily="2" charset="-78"/>
            </a:endParaRPr>
          </a:p>
        </p:txBody>
      </p:sp>
      <p:pic>
        <p:nvPicPr>
          <p:cNvPr id="4" name="Picture 3" descr="5 ghar.bmp"/>
          <p:cNvPicPr>
            <a:picLocks noChangeAspect="1"/>
          </p:cNvPicPr>
          <p:nvPr/>
        </p:nvPicPr>
        <p:blipFill>
          <a:blip r:embed="rId2"/>
          <a:stretch>
            <a:fillRect/>
          </a:stretch>
        </p:blipFill>
        <p:spPr>
          <a:xfrm>
            <a:off x="467544" y="3501008"/>
            <a:ext cx="3636110" cy="27430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229600" cy="5112568"/>
          </a:xfrm>
        </p:spPr>
        <p:style>
          <a:lnRef idx="2">
            <a:schemeClr val="accent1"/>
          </a:lnRef>
          <a:fillRef idx="1">
            <a:schemeClr val="lt1"/>
          </a:fillRef>
          <a:effectRef idx="0">
            <a:schemeClr val="accent1"/>
          </a:effectRef>
          <a:fontRef idx="minor">
            <a:schemeClr val="dk1"/>
          </a:fontRef>
        </p:style>
        <p:txBody>
          <a:bodyPr>
            <a:normAutofit/>
          </a:bodyPr>
          <a:lstStyle/>
          <a:p>
            <a:r>
              <a:rPr lang="fa-IR" sz="2800" dirty="0" smtClean="0">
                <a:cs typeface="B Nazanin" pitchFamily="2" charset="-78"/>
              </a:rPr>
              <a:t>اندام بالايي ديگر كودك را كه دورتر نسبت به شما قرار گرفته، از روي قفسه سينه او عبور دهيد </a:t>
            </a:r>
          </a:p>
          <a:p>
            <a:r>
              <a:rPr lang="fa-IR" sz="2800" dirty="0" smtClean="0">
                <a:cs typeface="B Nazanin" pitchFamily="2" charset="-78"/>
              </a:rPr>
              <a:t>پشت دست وي را در مقابل گونه‌اي كه به شما نزديك‌تر است نگه داريد</a:t>
            </a:r>
          </a:p>
          <a:p>
            <a:r>
              <a:rPr lang="fa-IR" sz="2800" dirty="0" smtClean="0">
                <a:cs typeface="B Nazanin" pitchFamily="2" charset="-78"/>
              </a:rPr>
              <a:t>با دست ديگر خود اندام پاييني دورتر كودك را در محلي بالاتر از زانو گرفته، طوري بالا بكشيد كه كف پا روي زمين به حالت مسطح قرار بگيرد  </a:t>
            </a:r>
          </a:p>
        </p:txBody>
      </p:sp>
      <p:sp>
        <p:nvSpPr>
          <p:cNvPr id="4" name="Title 1"/>
          <p:cNvSpPr>
            <a:spLocks noGrp="1"/>
          </p:cNvSpPr>
          <p:nvPr>
            <p:ph type="title"/>
          </p:nvPr>
        </p:nvSpPr>
        <p:spPr>
          <a:xfrm>
            <a:off x="395536" y="274638"/>
            <a:ext cx="8291264" cy="994122"/>
          </a:xfrm>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solidFill>
                  <a:srgbClr val="0070C0"/>
                </a:solidFill>
                <a:cs typeface="B Nazanin" pitchFamily="2" charset="-78"/>
              </a:rPr>
              <a:t>نحوه قرار دادن كودك در وضعيت بهبود-3  </a:t>
            </a:r>
            <a:endParaRPr lang="fa-IR" sz="2800" b="1" dirty="0">
              <a:solidFill>
                <a:srgbClr val="0070C0"/>
              </a:solidFill>
              <a:cs typeface="B Nazanin" pitchFamily="2" charset="-78"/>
            </a:endParaRPr>
          </a:p>
        </p:txBody>
      </p:sp>
      <p:pic>
        <p:nvPicPr>
          <p:cNvPr id="5" name="Picture 4" descr="6 ghargh.bmp"/>
          <p:cNvPicPr>
            <a:picLocks noChangeAspect="1"/>
          </p:cNvPicPr>
          <p:nvPr/>
        </p:nvPicPr>
        <p:blipFill>
          <a:blip r:embed="rId2"/>
          <a:stretch>
            <a:fillRect/>
          </a:stretch>
        </p:blipFill>
        <p:spPr>
          <a:xfrm>
            <a:off x="539552" y="4077072"/>
            <a:ext cx="4464496" cy="236693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2800" dirty="0" smtClean="0">
                <a:cs typeface="B Nazanin" pitchFamily="2" charset="-78"/>
              </a:rPr>
              <a:t>دست كودك را به روي گونه‌اش بفشاريد</a:t>
            </a:r>
          </a:p>
          <a:p>
            <a:r>
              <a:rPr lang="fa-IR" sz="2800" dirty="0" smtClean="0">
                <a:cs typeface="B Nazanin" pitchFamily="2" charset="-78"/>
              </a:rPr>
              <a:t>اندام پاييني دورتر را بكشيد</a:t>
            </a:r>
          </a:p>
          <a:p>
            <a:r>
              <a:rPr lang="fa-IR" sz="2800" dirty="0" smtClean="0">
                <a:cs typeface="B Nazanin" pitchFamily="2" charset="-78"/>
              </a:rPr>
              <a:t>كودك را به سمت خود بچرخانيد تا روي يك پهلوي خود قرار گيرد</a:t>
            </a:r>
          </a:p>
        </p:txBody>
      </p:sp>
      <p:sp>
        <p:nvSpPr>
          <p:cNvPr id="4"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solidFill>
                  <a:srgbClr val="0070C0"/>
                </a:solidFill>
                <a:cs typeface="B Nazanin" pitchFamily="2" charset="-78"/>
              </a:rPr>
              <a:t>نحوه قرار دادن كودك در وضعيت بهبود-4  </a:t>
            </a:r>
            <a:endParaRPr lang="fa-IR" sz="2800" b="1" dirty="0">
              <a:solidFill>
                <a:srgbClr val="0070C0"/>
              </a:solidFill>
              <a:cs typeface="B Nazanin" pitchFamily="2" charset="-78"/>
            </a:endParaRPr>
          </a:p>
        </p:txBody>
      </p:sp>
      <p:pic>
        <p:nvPicPr>
          <p:cNvPr id="5" name="Picture 4" descr="7 ghargh.bmp"/>
          <p:cNvPicPr>
            <a:picLocks noChangeAspect="1"/>
          </p:cNvPicPr>
          <p:nvPr/>
        </p:nvPicPr>
        <p:blipFill>
          <a:blip r:embed="rId2"/>
          <a:stretch>
            <a:fillRect/>
          </a:stretch>
        </p:blipFill>
        <p:spPr>
          <a:xfrm>
            <a:off x="1043608" y="3429000"/>
            <a:ext cx="3672408" cy="260168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968552"/>
          </a:xfrm>
        </p:spPr>
        <p:style>
          <a:lnRef idx="2">
            <a:schemeClr val="accent1"/>
          </a:lnRef>
          <a:fillRef idx="1">
            <a:schemeClr val="lt1"/>
          </a:fillRef>
          <a:effectRef idx="0">
            <a:schemeClr val="accent1"/>
          </a:effectRef>
          <a:fontRef idx="minor">
            <a:schemeClr val="dk1"/>
          </a:fontRef>
        </p:style>
        <p:txBody>
          <a:bodyPr>
            <a:normAutofit/>
          </a:bodyPr>
          <a:lstStyle/>
          <a:p>
            <a:r>
              <a:rPr lang="fa-IR" sz="2800" dirty="0" smtClean="0">
                <a:cs typeface="B Nazanin" pitchFamily="2" charset="-78"/>
              </a:rPr>
              <a:t>وضعيت ران را طوري تنظيم كنيد كه هر دو مفصل زانو و لگن خاصره با زاويه عمود خم شوند</a:t>
            </a:r>
          </a:p>
          <a:p>
            <a:r>
              <a:rPr lang="fa-IR" sz="2800" dirty="0" smtClean="0">
                <a:cs typeface="B Nazanin" pitchFamily="2" charset="-78"/>
              </a:rPr>
              <a:t>سر كودك را به عقب خم كنيد تا راه تنفسي باز بماند </a:t>
            </a:r>
          </a:p>
          <a:p>
            <a:r>
              <a:rPr lang="fa-IR" sz="2800" dirty="0" smtClean="0">
                <a:cs typeface="B Nazanin" pitchFamily="2" charset="-78"/>
              </a:rPr>
              <a:t>در صورت لزوم موقعيت دست را در زير چانه تنظيم كنيد تا مطمئن شويد كه سر به حالت خم شده و راه تنفسي به حالت باز باقي مي‌ماند </a:t>
            </a:r>
          </a:p>
          <a:p>
            <a:endParaRPr lang="fa-IR" sz="2800" dirty="0">
              <a:cs typeface="B Nazanin" pitchFamily="2" charset="-78"/>
            </a:endParaRPr>
          </a:p>
        </p:txBody>
      </p:sp>
      <p:sp>
        <p:nvSpPr>
          <p:cNvPr id="4"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solidFill>
                  <a:srgbClr val="0070C0"/>
                </a:solidFill>
                <a:cs typeface="B Nazanin" pitchFamily="2" charset="-78"/>
              </a:rPr>
              <a:t>نحوه قرار دادن كودك در وضعيت بهبود-5 </a:t>
            </a:r>
            <a:endParaRPr lang="fa-IR" sz="2800" b="1" dirty="0">
              <a:solidFill>
                <a:srgbClr val="0070C0"/>
              </a:solidFill>
              <a:cs typeface="B Nazanin" pitchFamily="2" charset="-78"/>
            </a:endParaRPr>
          </a:p>
        </p:txBody>
      </p:sp>
      <p:pic>
        <p:nvPicPr>
          <p:cNvPr id="5" name="Picture 4" descr="8 ghargh.bmp"/>
          <p:cNvPicPr>
            <a:picLocks noChangeAspect="1"/>
          </p:cNvPicPr>
          <p:nvPr/>
        </p:nvPicPr>
        <p:blipFill>
          <a:blip r:embed="rId2"/>
          <a:stretch>
            <a:fillRect/>
          </a:stretch>
        </p:blipFill>
        <p:spPr>
          <a:xfrm>
            <a:off x="2483768" y="4077072"/>
            <a:ext cx="4248473" cy="229835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a-IR" sz="2800" b="1" dirty="0" smtClean="0">
                <a:solidFill>
                  <a:srgbClr val="0070C0"/>
                </a:solidFill>
                <a:cs typeface="B Nazanin" pitchFamily="2" charset="-78"/>
              </a:rPr>
              <a:t/>
            </a:r>
            <a:br>
              <a:rPr lang="fa-IR" sz="2800" b="1" dirty="0" smtClean="0">
                <a:solidFill>
                  <a:srgbClr val="0070C0"/>
                </a:solidFill>
                <a:cs typeface="B Nazanin" pitchFamily="2" charset="-78"/>
              </a:rPr>
            </a:br>
            <a:r>
              <a:rPr lang="fa-IR" sz="2800" b="1" dirty="0" err="1" smtClean="0">
                <a:solidFill>
                  <a:srgbClr val="0070C0"/>
                </a:solidFill>
                <a:cs typeface="B Nazanin" pitchFamily="2" charset="-78"/>
              </a:rPr>
              <a:t>نكات</a:t>
            </a:r>
            <a:r>
              <a:rPr lang="fa-IR" sz="2800" b="1" dirty="0" smtClean="0">
                <a:solidFill>
                  <a:srgbClr val="0070C0"/>
                </a:solidFill>
                <a:cs typeface="B Nazanin" pitchFamily="2" charset="-78"/>
              </a:rPr>
              <a:t> كليدي پيشگيري از غرق شدگي: </a:t>
            </a:r>
            <a:r>
              <a:rPr lang="en-US" sz="2800" b="1" dirty="0" smtClean="0">
                <a:solidFill>
                  <a:srgbClr val="0070C0"/>
                </a:solidFill>
                <a:cs typeface="B Nazanin" pitchFamily="2" charset="-78"/>
              </a:rPr>
              <a:t/>
            </a:r>
            <a:br>
              <a:rPr lang="en-US" sz="2800" b="1" dirty="0" smtClean="0">
                <a:solidFill>
                  <a:srgbClr val="0070C0"/>
                </a:solidFill>
                <a:cs typeface="B Nazanin" pitchFamily="2" charset="-78"/>
              </a:rPr>
            </a:br>
            <a:endParaRPr lang="fa-IR" sz="2800" b="1" dirty="0">
              <a:solidFill>
                <a:srgbClr val="0070C0"/>
              </a:solidFill>
              <a:cs typeface="B Nazanin" pitchFamily="2" charset="-78"/>
            </a:endParaRPr>
          </a:p>
        </p:txBody>
      </p:sp>
      <p:sp>
        <p:nvSpPr>
          <p:cNvPr id="3" name="Content Placeholder 2"/>
          <p:cNvSpPr>
            <a:spLocks noGrp="1"/>
          </p:cNvSpPr>
          <p:nvPr>
            <p:ph idx="1"/>
          </p:nvPr>
        </p:nvSpPr>
        <p:spPr>
          <a:xfrm>
            <a:off x="457200" y="1268760"/>
            <a:ext cx="8229600" cy="5400600"/>
          </a:xfrm>
        </p:spPr>
        <p:style>
          <a:lnRef idx="2">
            <a:schemeClr val="accent1"/>
          </a:lnRef>
          <a:fillRef idx="1">
            <a:schemeClr val="lt1"/>
          </a:fillRef>
          <a:effectRef idx="0">
            <a:schemeClr val="accent1"/>
          </a:effectRef>
          <a:fontRef idx="minor">
            <a:schemeClr val="dk1"/>
          </a:fontRef>
        </p:style>
        <p:txBody>
          <a:bodyPr>
            <a:noAutofit/>
          </a:bodyPr>
          <a:lstStyle/>
          <a:p>
            <a:pPr lvl="0"/>
            <a:r>
              <a:rPr lang="fa-IR" sz="2400" b="1" dirty="0" smtClean="0">
                <a:solidFill>
                  <a:srgbClr val="FF0000"/>
                </a:solidFill>
                <a:cs typeface="B Nazanin" pitchFamily="2" charset="-78"/>
              </a:rPr>
              <a:t>مهارت‌هاي </a:t>
            </a:r>
            <a:r>
              <a:rPr lang="fa-IR" sz="2400" b="1" dirty="0">
                <a:solidFill>
                  <a:srgbClr val="FF0000"/>
                </a:solidFill>
                <a:cs typeface="B Nazanin" pitchFamily="2" charset="-78"/>
              </a:rPr>
              <a:t>نجات زندگي را بياموزيد:</a:t>
            </a:r>
            <a:r>
              <a:rPr lang="fa-IR" sz="2400" dirty="0">
                <a:solidFill>
                  <a:srgbClr val="FF0000"/>
                </a:solidFill>
                <a:cs typeface="B Nazanin" pitchFamily="2" charset="-78"/>
              </a:rPr>
              <a:t> </a:t>
            </a:r>
            <a:r>
              <a:rPr lang="fa-IR" sz="2400" dirty="0">
                <a:cs typeface="B Nazanin" pitchFamily="2" charset="-78"/>
              </a:rPr>
              <a:t>هر فردي بايد اصول پايه شنا كردن (شناور شدن روي آب، حركت در طول آب) و احيا قلبي ريوي (</a:t>
            </a:r>
            <a:r>
              <a:rPr lang="en-US" sz="2400" dirty="0">
                <a:cs typeface="B Nazanin" pitchFamily="2" charset="-78"/>
              </a:rPr>
              <a:t>CPR</a:t>
            </a:r>
            <a:r>
              <a:rPr lang="fa-IR" sz="2400" dirty="0">
                <a:cs typeface="B Nazanin" pitchFamily="2" charset="-78"/>
              </a:rPr>
              <a:t> ) را </a:t>
            </a:r>
            <a:r>
              <a:rPr lang="fa-IR" sz="2400" dirty="0" smtClean="0">
                <a:cs typeface="B Nazanin" pitchFamily="2" charset="-78"/>
              </a:rPr>
              <a:t>بداند </a:t>
            </a:r>
            <a:endParaRPr lang="en-US" sz="2400" dirty="0">
              <a:cs typeface="B Nazanin" pitchFamily="2" charset="-78"/>
            </a:endParaRPr>
          </a:p>
          <a:p>
            <a:pPr lvl="0"/>
            <a:r>
              <a:rPr lang="fa-IR" sz="2400" b="1" dirty="0">
                <a:solidFill>
                  <a:srgbClr val="FF0000"/>
                </a:solidFill>
                <a:cs typeface="B Nazanin" pitchFamily="2" charset="-78"/>
              </a:rPr>
              <a:t>استخر را كامل حصاربندي كنيد:</a:t>
            </a:r>
            <a:r>
              <a:rPr lang="fa-IR" sz="2400" dirty="0">
                <a:solidFill>
                  <a:srgbClr val="FF0000"/>
                </a:solidFill>
                <a:cs typeface="B Nazanin" pitchFamily="2" charset="-78"/>
              </a:rPr>
              <a:t>   </a:t>
            </a:r>
            <a:r>
              <a:rPr lang="fa-IR" sz="2400" dirty="0">
                <a:cs typeface="B Nazanin" pitchFamily="2" charset="-78"/>
              </a:rPr>
              <a:t>يك حصار كامل چهار طرفه دور تا دور  استخر نصب </a:t>
            </a:r>
            <a:r>
              <a:rPr lang="fa-IR" sz="2400" dirty="0" err="1" smtClean="0">
                <a:cs typeface="B Nazanin" pitchFamily="2" charset="-78"/>
              </a:rPr>
              <a:t>كنيد</a:t>
            </a:r>
            <a:r>
              <a:rPr lang="fa-IR" sz="2400" dirty="0">
                <a:cs typeface="B Nazanin" pitchFamily="2" charset="-78"/>
              </a:rPr>
              <a:t>؛</a:t>
            </a:r>
            <a:r>
              <a:rPr lang="fa-IR" sz="2400" dirty="0" smtClean="0">
                <a:cs typeface="B Nazanin" pitchFamily="2" charset="-78"/>
              </a:rPr>
              <a:t> </a:t>
            </a:r>
            <a:r>
              <a:rPr lang="fa-IR" sz="2400" dirty="0">
                <a:cs typeface="B Nazanin" pitchFamily="2" charset="-78"/>
              </a:rPr>
              <a:t>بطوري كه كودكان نتوانند قفل آن را باز كنند، اين امر مي‌تواند كودكان را از منطقه شنا دور ‌كند. اين حصارها بايد منطقه بازي کودک و خانه را كاملاً از استخر جدا </a:t>
            </a:r>
            <a:r>
              <a:rPr lang="fa-IR" sz="2400" dirty="0" smtClean="0">
                <a:cs typeface="B Nazanin" pitchFamily="2" charset="-78"/>
              </a:rPr>
              <a:t>كند </a:t>
            </a:r>
            <a:endParaRPr lang="en-US" sz="2400" dirty="0">
              <a:cs typeface="B Nazanin" pitchFamily="2" charset="-78"/>
            </a:endParaRPr>
          </a:p>
          <a:p>
            <a:pPr lvl="0"/>
            <a:r>
              <a:rPr lang="fa-IR" sz="2400" b="1" dirty="0">
                <a:solidFill>
                  <a:srgbClr val="FF0000"/>
                </a:solidFill>
                <a:cs typeface="B Nazanin" pitchFamily="2" charset="-78"/>
              </a:rPr>
              <a:t>استفاده از جليقه نجات را اجباري كنيد:</a:t>
            </a:r>
            <a:r>
              <a:rPr lang="fa-IR" sz="2400" dirty="0">
                <a:solidFill>
                  <a:srgbClr val="FF0000"/>
                </a:solidFill>
                <a:cs typeface="B Nazanin" pitchFamily="2" charset="-78"/>
              </a:rPr>
              <a:t> </a:t>
            </a:r>
            <a:r>
              <a:rPr lang="fa-IR" sz="2400" dirty="0">
                <a:cs typeface="B Nazanin" pitchFamily="2" charset="-78"/>
              </a:rPr>
              <a:t>مطمئن شويد كودكان حتي اگر شنا كردن مي‌دانند، در داخل و يا اطراف آب‌هاي طبيعي مانند درياچه يا اقيانوس، جليقه نجات مي‌پوشند. كودكاني كه شناگرهاي ضعيفي هستند، همچنين بايد در داخل و اطراف استخر جليقه نجات </a:t>
            </a:r>
            <a:r>
              <a:rPr lang="fa-IR" sz="2400" dirty="0" smtClean="0">
                <a:cs typeface="B Nazanin" pitchFamily="2" charset="-78"/>
              </a:rPr>
              <a:t>بپوشند </a:t>
            </a:r>
            <a:endParaRPr lang="en-US" sz="2400" dirty="0">
              <a:cs typeface="B Nazanin" pitchFamily="2" charset="-78"/>
            </a:endParaRPr>
          </a:p>
          <a:p>
            <a:pPr lvl="0"/>
            <a:r>
              <a:rPr lang="fa-IR" sz="2400" b="1" dirty="0">
                <a:solidFill>
                  <a:srgbClr val="FF0000"/>
                </a:solidFill>
                <a:cs typeface="B Nazanin" pitchFamily="2" charset="-78"/>
              </a:rPr>
              <a:t>نظارت كامل داشته باشيد:</a:t>
            </a:r>
            <a:r>
              <a:rPr lang="fa-IR" sz="2400" dirty="0">
                <a:solidFill>
                  <a:srgbClr val="FF0000"/>
                </a:solidFill>
                <a:cs typeface="B Nazanin" pitchFamily="2" charset="-78"/>
              </a:rPr>
              <a:t> </a:t>
            </a:r>
            <a:r>
              <a:rPr lang="fa-IR" sz="2400" dirty="0">
                <a:cs typeface="B Nazanin" pitchFamily="2" charset="-78"/>
              </a:rPr>
              <a:t>وقتي كودكان در داخل يا اطراف آب هستند (مانند وان حمام) در تمام مدت كاملاً مراقب آن‌ها باشيد. افرادي كه در آب و يا نزديك آب از كودكان مواظبت مي‌‌كنند بايد از فعاليت‌هايي كه تمركز را از بين مي‌برند مانند مطالعه كتاب، بازي، صحبت تلفني، استفاده از الكل يا دارو اجتناب </a:t>
            </a:r>
            <a:r>
              <a:rPr lang="fa-IR" sz="2400" dirty="0" smtClean="0">
                <a:cs typeface="B Nazanin" pitchFamily="2" charset="-78"/>
              </a:rPr>
              <a:t>كنند  </a:t>
            </a: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fa-IR" sz="3200" b="1" dirty="0" smtClean="0">
                <a:solidFill>
                  <a:srgbClr val="0070C0"/>
                </a:solidFill>
                <a:cs typeface="B Nazanin" pitchFamily="2" charset="-78"/>
              </a:rPr>
              <a:t>غرق شدگي (</a:t>
            </a:r>
            <a:r>
              <a:rPr lang="en-US" sz="3200" b="1" dirty="0" smtClean="0">
                <a:solidFill>
                  <a:srgbClr val="0070C0"/>
                </a:solidFill>
                <a:cs typeface="B Nazanin" pitchFamily="2" charset="-78"/>
              </a:rPr>
              <a:t>drowning</a:t>
            </a:r>
            <a:r>
              <a:rPr lang="fa-IR" sz="3200" b="1" dirty="0" smtClean="0">
                <a:solidFill>
                  <a:srgbClr val="0070C0"/>
                </a:solidFill>
                <a:cs typeface="B Nazanin" pitchFamily="2" charset="-78"/>
              </a:rPr>
              <a:t>) </a:t>
            </a:r>
            <a:endParaRPr lang="fa-IR" sz="3200" b="1" dirty="0">
              <a:solidFill>
                <a:srgbClr val="0070C0"/>
              </a:solidFill>
              <a:cs typeface="B Nazanin" pitchFamily="2" charset="-78"/>
            </a:endParaRPr>
          </a:p>
        </p:txBody>
      </p:sp>
      <p:sp>
        <p:nvSpPr>
          <p:cNvPr id="3" name="Content Placeholder 2"/>
          <p:cNvSpPr>
            <a:spLocks noGrp="1"/>
          </p:cNvSpPr>
          <p:nvPr>
            <p:ph idx="1"/>
          </p:nvPr>
        </p:nvSpPr>
        <p:spPr>
          <a:xfrm>
            <a:off x="457200" y="1772816"/>
            <a:ext cx="8229600" cy="4353347"/>
          </a:xfrm>
        </p:spPr>
        <p:style>
          <a:lnRef idx="2">
            <a:schemeClr val="accent1"/>
          </a:lnRef>
          <a:fillRef idx="1">
            <a:schemeClr val="lt1"/>
          </a:fillRef>
          <a:effectRef idx="0">
            <a:schemeClr val="accent1"/>
          </a:effectRef>
          <a:fontRef idx="minor">
            <a:schemeClr val="dk1"/>
          </a:fontRef>
        </p:style>
        <p:txBody>
          <a:bodyPr>
            <a:noAutofit/>
          </a:bodyPr>
          <a:lstStyle/>
          <a:p>
            <a:pPr algn="ctr">
              <a:lnSpc>
                <a:spcPct val="200000"/>
              </a:lnSpc>
              <a:buNone/>
            </a:pPr>
            <a:r>
              <a:rPr lang="fa-IR" sz="2800" b="1" dirty="0" smtClean="0">
                <a:cs typeface="B Nazanin" pitchFamily="2" charset="-78"/>
              </a:rPr>
              <a:t>اختلال </a:t>
            </a:r>
            <a:r>
              <a:rPr lang="fa-IR" sz="2800" b="1" dirty="0">
                <a:cs typeface="B Nazanin" pitchFamily="2" charset="-78"/>
              </a:rPr>
              <a:t>و آسيب تنفسي به دنبال </a:t>
            </a:r>
            <a:r>
              <a:rPr lang="fa-IR" sz="2800" b="1" dirty="0" smtClean="0">
                <a:cs typeface="B Nazanin" pitchFamily="2" charset="-78"/>
              </a:rPr>
              <a:t>فرو </a:t>
            </a:r>
            <a:r>
              <a:rPr lang="fa-IR" sz="2800" b="1" dirty="0">
                <a:cs typeface="B Nazanin" pitchFamily="2" charset="-78"/>
              </a:rPr>
              <a:t>رفتن در آب يا هر </a:t>
            </a:r>
            <a:r>
              <a:rPr lang="fa-IR" sz="2800" b="1" dirty="0" err="1">
                <a:cs typeface="B Nazanin" pitchFamily="2" charset="-78"/>
              </a:rPr>
              <a:t>مايع</a:t>
            </a:r>
            <a:r>
              <a:rPr lang="fa-IR" sz="2800" b="1" dirty="0">
                <a:cs typeface="B Nazanin" pitchFamily="2" charset="-78"/>
              </a:rPr>
              <a:t> </a:t>
            </a:r>
            <a:r>
              <a:rPr lang="fa-IR" sz="2800" b="1" dirty="0" err="1" smtClean="0">
                <a:cs typeface="B Nazanin" pitchFamily="2" charset="-78"/>
              </a:rPr>
              <a:t>ديگر</a:t>
            </a:r>
            <a:r>
              <a:rPr lang="fa-IR" sz="2800" b="1" dirty="0" smtClean="0">
                <a:cs typeface="B Nazanin" pitchFamily="2" charset="-78"/>
              </a:rPr>
              <a:t> و پرشدن </a:t>
            </a:r>
            <a:r>
              <a:rPr lang="fa-IR" sz="2800" b="1" dirty="0">
                <a:cs typeface="B Nazanin" pitchFamily="2" charset="-78"/>
              </a:rPr>
              <a:t>يك حجم مايع در راه‌هاي </a:t>
            </a:r>
            <a:r>
              <a:rPr lang="fa-IR" sz="2800" b="1" dirty="0" err="1">
                <a:cs typeface="B Nazanin" pitchFamily="2" charset="-78"/>
              </a:rPr>
              <a:t>هوايي</a:t>
            </a:r>
            <a:r>
              <a:rPr lang="fa-IR" sz="2800" b="1" dirty="0">
                <a:cs typeface="B Nazanin" pitchFamily="2" charset="-78"/>
              </a:rPr>
              <a:t> </a:t>
            </a:r>
            <a:r>
              <a:rPr lang="fa-IR" sz="2800" b="1" dirty="0" err="1" smtClean="0">
                <a:cs typeface="B Nazanin" pitchFamily="2" charset="-78"/>
              </a:rPr>
              <a:t>كودك</a:t>
            </a:r>
            <a:endParaRPr lang="en-US" sz="2800" b="1" dirty="0" smtClean="0">
              <a:cs typeface="B Nazanin" pitchFamily="2" charset="-78"/>
            </a:endParaRPr>
          </a:p>
          <a:p>
            <a:pPr algn="ctr">
              <a:lnSpc>
                <a:spcPct val="200000"/>
              </a:lnSpc>
              <a:buNone/>
            </a:pPr>
            <a:r>
              <a:rPr lang="fa-IR" sz="2800" b="1" dirty="0" smtClean="0">
                <a:cs typeface="B Nazanin" pitchFamily="2" charset="-78"/>
              </a:rPr>
              <a:t> </a:t>
            </a:r>
            <a:r>
              <a:rPr lang="fa-IR" sz="2800" b="1" dirty="0">
                <a:cs typeface="B Nazanin" pitchFamily="2" charset="-78"/>
              </a:rPr>
              <a:t>و ايجاد مشكلات </a:t>
            </a:r>
            <a:r>
              <a:rPr lang="fa-IR" sz="2800" b="1" dirty="0" err="1">
                <a:cs typeface="B Nazanin" pitchFamily="2" charset="-78"/>
              </a:rPr>
              <a:t>تنفسي</a:t>
            </a:r>
            <a:r>
              <a:rPr lang="fa-IR" sz="2800" b="1" dirty="0">
                <a:cs typeface="B Nazanin" pitchFamily="2" charset="-78"/>
              </a:rPr>
              <a:t> </a:t>
            </a:r>
            <a:r>
              <a:rPr lang="fa-IR" sz="2800" b="1" dirty="0" smtClean="0">
                <a:cs typeface="B Nazanin" pitchFamily="2" charset="-78"/>
              </a:rPr>
              <a:t>ای </a:t>
            </a:r>
            <a:r>
              <a:rPr lang="fa-IR" sz="2800" b="1" dirty="0" err="1" smtClean="0">
                <a:cs typeface="B Nazanin" pitchFamily="2" charset="-78"/>
              </a:rPr>
              <a:t>كه</a:t>
            </a:r>
            <a:endParaRPr lang="fa-IR" sz="2800" b="1" dirty="0" smtClean="0">
              <a:cs typeface="B Nazanin" pitchFamily="2" charset="-78"/>
            </a:endParaRPr>
          </a:p>
          <a:p>
            <a:pPr algn="ctr">
              <a:lnSpc>
                <a:spcPct val="200000"/>
              </a:lnSpc>
              <a:buNone/>
            </a:pPr>
            <a:r>
              <a:rPr lang="fa-IR" sz="2800" b="1" dirty="0" smtClean="0">
                <a:cs typeface="B Nazanin" pitchFamily="2" charset="-78"/>
              </a:rPr>
              <a:t> </a:t>
            </a:r>
            <a:r>
              <a:rPr lang="fa-IR" sz="2800" b="1" dirty="0">
                <a:cs typeface="B Nazanin" pitchFamily="2" charset="-78"/>
              </a:rPr>
              <a:t>مي‌تواند منجر به مرگ، معلوليت، </a:t>
            </a:r>
            <a:r>
              <a:rPr lang="fa-IR" sz="2800" b="1" dirty="0" err="1">
                <a:cs typeface="B Nazanin" pitchFamily="2" charset="-78"/>
              </a:rPr>
              <a:t>بيماري</a:t>
            </a:r>
            <a:r>
              <a:rPr lang="fa-IR" sz="2800" b="1" dirty="0">
                <a:cs typeface="B Nazanin" pitchFamily="2" charset="-78"/>
              </a:rPr>
              <a:t> </a:t>
            </a:r>
            <a:r>
              <a:rPr lang="fa-IR" sz="2800" b="1" dirty="0" smtClean="0">
                <a:cs typeface="B Nazanin" pitchFamily="2" charset="-78"/>
              </a:rPr>
              <a:t>و </a:t>
            </a:r>
            <a:r>
              <a:rPr lang="fa-IR" sz="2800" b="1" dirty="0">
                <a:cs typeface="B Nazanin" pitchFamily="2" charset="-78"/>
              </a:rPr>
              <a:t>يا نجات </a:t>
            </a:r>
            <a:r>
              <a:rPr lang="fa-IR" sz="2800" b="1" dirty="0" smtClean="0">
                <a:cs typeface="B Nazanin" pitchFamily="2" charset="-78"/>
              </a:rPr>
              <a:t>کودک شود</a:t>
            </a:r>
            <a:endParaRPr lang="en-US" sz="2800" b="1" dirty="0">
              <a:cs typeface="B Nazanin" pitchFamily="2" charset="-78"/>
            </a:endParaRPr>
          </a:p>
          <a:p>
            <a:pPr>
              <a:lnSpc>
                <a:spcPct val="200000"/>
              </a:lnSpc>
            </a:pPr>
            <a:endParaRPr lang="fa-IR" sz="2800" b="1" dirty="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2500" b="1" dirty="0" smtClean="0">
                <a:solidFill>
                  <a:srgbClr val="0070C0"/>
                </a:solidFill>
                <a:cs typeface="B Nazanin" pitchFamily="2" charset="-78"/>
              </a:rPr>
              <a:t>فيلم </a:t>
            </a:r>
          </a:p>
        </p:txBody>
      </p:sp>
      <p:sp>
        <p:nvSpPr>
          <p:cNvPr id="3" name="Content Placeholder 2"/>
          <p:cNvSpPr>
            <a:spLocks noGrp="1"/>
          </p:cNvSpPr>
          <p:nvPr>
            <p:ph idx="1"/>
          </p:nvPr>
        </p:nvSpPr>
        <p:spPr>
          <a:xfrm>
            <a:off x="457200" y="1700808"/>
            <a:ext cx="8229600" cy="4425355"/>
          </a:xfrm>
        </p:spPr>
        <p:style>
          <a:lnRef idx="2">
            <a:schemeClr val="accent1"/>
          </a:lnRef>
          <a:fillRef idx="1">
            <a:schemeClr val="lt1"/>
          </a:fillRef>
          <a:effectRef idx="0">
            <a:schemeClr val="accent1"/>
          </a:effectRef>
          <a:fontRef idx="minor">
            <a:schemeClr val="dk1"/>
          </a:fontRef>
        </p:style>
        <p:txBody>
          <a:bodyPr>
            <a:normAutofit/>
          </a:bodyPr>
          <a:lstStyle/>
          <a:p>
            <a:r>
              <a:rPr lang="fa-IR" sz="2800" dirty="0" smtClean="0">
                <a:cs typeface="B Nazanin" pitchFamily="2" charset="-78"/>
                <a:hlinkClick r:id="rId2" action="ppaction://hlinkfile"/>
              </a:rPr>
              <a:t>شنا</a:t>
            </a:r>
            <a:r>
              <a:rPr lang="fa-IR" sz="2800" dirty="0" smtClean="0">
                <a:cs typeface="B Nazanin" pitchFamily="2" charset="-78"/>
              </a:rPr>
              <a:t> </a:t>
            </a:r>
          </a:p>
          <a:p>
            <a:r>
              <a:rPr lang="fa-IR" sz="2800" dirty="0" smtClean="0">
                <a:cs typeface="B Nazanin" pitchFamily="2" charset="-78"/>
                <a:hlinkClick r:id="rId3" action="ppaction://hlinkfile"/>
              </a:rPr>
              <a:t>غرق شدن در حوض </a:t>
            </a:r>
            <a:endParaRPr lang="fa-IR" sz="2800" dirty="0" smtClean="0">
              <a:cs typeface="B Nazanin" pitchFamily="2" charset="-78"/>
            </a:endParaRPr>
          </a:p>
          <a:p>
            <a:r>
              <a:rPr lang="fa-IR" sz="2800" dirty="0" smtClean="0">
                <a:cs typeface="B Nazanin" pitchFamily="2" charset="-78"/>
                <a:hlinkClick r:id="rId4" action="ppaction://hlinkfile"/>
              </a:rPr>
              <a:t>غرق شدن در وان </a:t>
            </a:r>
            <a:endParaRPr lang="fa-IR" sz="2800" dirty="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620688"/>
            <a:ext cx="2674640" cy="1143000"/>
          </a:xfrm>
          <a:ln>
            <a:solidFill>
              <a:srgbClr val="0070C0"/>
            </a:solidFill>
          </a:ln>
        </p:spPr>
        <p:style>
          <a:lnRef idx="2">
            <a:schemeClr val="accent6"/>
          </a:lnRef>
          <a:fillRef idx="1">
            <a:schemeClr val="lt1"/>
          </a:fillRef>
          <a:effectRef idx="0">
            <a:schemeClr val="accent6"/>
          </a:effectRef>
          <a:fontRef idx="minor">
            <a:schemeClr val="dk1"/>
          </a:fontRef>
        </p:style>
        <p:txBody>
          <a:bodyPr>
            <a:normAutofit/>
          </a:bodyPr>
          <a:lstStyle/>
          <a:p>
            <a:r>
              <a:rPr lang="fa-IR" sz="3200" b="1" dirty="0" smtClean="0">
                <a:ln>
                  <a:solidFill>
                    <a:srgbClr val="FFC000"/>
                  </a:solidFill>
                </a:ln>
                <a:solidFill>
                  <a:srgbClr val="0070C0"/>
                </a:solidFill>
                <a:latin typeface="+mn-lt"/>
                <a:ea typeface="+mn-ea"/>
                <a:cs typeface="B Nazanin" pitchFamily="2" charset="-78"/>
              </a:rPr>
              <a:t>سلامت باشيد </a:t>
            </a:r>
          </a:p>
        </p:txBody>
      </p:sp>
      <p:pic>
        <p:nvPicPr>
          <p:cNvPr id="4" name="Content Placeholder 3" descr="jeld morabian 2.bmp"/>
          <p:cNvPicPr>
            <a:picLocks noGrp="1" noChangeAspect="1"/>
          </p:cNvPicPr>
          <p:nvPr>
            <p:ph idx="1"/>
          </p:nvPr>
        </p:nvPicPr>
        <p:blipFill>
          <a:blip r:embed="rId2"/>
          <a:stretch>
            <a:fillRect/>
          </a:stretch>
        </p:blipFill>
        <p:spPr>
          <a:xfrm>
            <a:off x="395535" y="260648"/>
            <a:ext cx="4950275" cy="6264696"/>
          </a:xfrm>
          <a:ln>
            <a:solidFill>
              <a:srgbClr val="0070C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57298"/>
            <a:ext cx="8229600" cy="5096038"/>
          </a:xfrm>
        </p:spPr>
        <p:style>
          <a:lnRef idx="2">
            <a:schemeClr val="accent1"/>
          </a:lnRef>
          <a:fillRef idx="1">
            <a:schemeClr val="lt1"/>
          </a:fillRef>
          <a:effectRef idx="0">
            <a:schemeClr val="accent1"/>
          </a:effectRef>
          <a:fontRef idx="minor">
            <a:schemeClr val="dk1"/>
          </a:fontRef>
        </p:style>
        <p:txBody>
          <a:bodyPr>
            <a:noAutofit/>
          </a:bodyPr>
          <a:lstStyle/>
          <a:p>
            <a:r>
              <a:rPr lang="fa-IR" sz="2800" dirty="0" smtClean="0">
                <a:cs typeface="B Nazanin" pitchFamily="2" charset="-78"/>
              </a:rPr>
              <a:t>بيش </a:t>
            </a:r>
            <a:r>
              <a:rPr lang="fa-IR" sz="2800" dirty="0">
                <a:cs typeface="B Nazanin" pitchFamily="2" charset="-78"/>
              </a:rPr>
              <a:t>از 28% آسيب‌هاي غير عمدي منجر به مرگ در كودكان به حوادث غرق شدگي مربوط </a:t>
            </a:r>
            <a:r>
              <a:rPr lang="fa-IR" sz="2800" dirty="0" smtClean="0">
                <a:cs typeface="B Nazanin" pitchFamily="2" charset="-78"/>
              </a:rPr>
              <a:t>مي‌شود</a:t>
            </a:r>
          </a:p>
          <a:p>
            <a:r>
              <a:rPr lang="fa-IR" sz="2800" dirty="0" smtClean="0">
                <a:cs typeface="B Nazanin" pitchFamily="2" charset="-78"/>
              </a:rPr>
              <a:t> </a:t>
            </a:r>
            <a:r>
              <a:rPr lang="fa-IR" sz="2800" dirty="0">
                <a:solidFill>
                  <a:schemeClr val="accent1">
                    <a:lumMod val="75000"/>
                  </a:schemeClr>
                </a:solidFill>
                <a:cs typeface="B Nazanin" pitchFamily="2" charset="-78"/>
              </a:rPr>
              <a:t>1/1% موارد ناتواني و معلوليت در كودكان زير 15 سال </a:t>
            </a:r>
            <a:r>
              <a:rPr lang="fa-IR" sz="2800" dirty="0" smtClean="0">
                <a:solidFill>
                  <a:schemeClr val="accent1">
                    <a:lumMod val="75000"/>
                  </a:schemeClr>
                </a:solidFill>
                <a:cs typeface="B Nazanin" pitchFamily="2" charset="-78"/>
              </a:rPr>
              <a:t>(</a:t>
            </a:r>
            <a:r>
              <a:rPr lang="en-US" sz="2800" dirty="0" smtClean="0">
                <a:solidFill>
                  <a:schemeClr val="accent1">
                    <a:lumMod val="75000"/>
                  </a:schemeClr>
                </a:solidFill>
                <a:cs typeface="B Nazanin" pitchFamily="2" charset="-78"/>
              </a:rPr>
              <a:t>DALYs</a:t>
            </a:r>
            <a:r>
              <a:rPr lang="fa-IR" sz="2800" dirty="0" smtClean="0">
                <a:solidFill>
                  <a:schemeClr val="accent1">
                    <a:lumMod val="75000"/>
                  </a:schemeClr>
                </a:solidFill>
                <a:cs typeface="B Nazanin" pitchFamily="2" charset="-78"/>
              </a:rPr>
              <a:t> )در كشورهاي </a:t>
            </a:r>
            <a:r>
              <a:rPr lang="fa-IR" sz="2800" dirty="0">
                <a:solidFill>
                  <a:schemeClr val="accent1">
                    <a:lumMod val="75000"/>
                  </a:schemeClr>
                </a:solidFill>
                <a:cs typeface="B Nazanin" pitchFamily="2" charset="-78"/>
              </a:rPr>
              <a:t>كم درآمد و با درآمد متوسط همان افراد نجات يافته از حادثه غرق شدگي </a:t>
            </a:r>
            <a:r>
              <a:rPr lang="fa-IR" sz="2800" dirty="0" smtClean="0">
                <a:solidFill>
                  <a:schemeClr val="accent1">
                    <a:lumMod val="75000"/>
                  </a:schemeClr>
                </a:solidFill>
                <a:cs typeface="B Nazanin" pitchFamily="2" charset="-78"/>
              </a:rPr>
              <a:t>هستند </a:t>
            </a:r>
          </a:p>
          <a:p>
            <a:r>
              <a:rPr lang="fa-IR" sz="2800" dirty="0" smtClean="0">
                <a:cs typeface="B Nazanin" pitchFamily="2" charset="-78"/>
              </a:rPr>
              <a:t>ميزان مرگ و مير ناشي از غرق شدگي در كودكان در كل : 7.2 در صد هزار </a:t>
            </a:r>
          </a:p>
          <a:p>
            <a:r>
              <a:rPr lang="fa-IR" sz="2800" dirty="0" smtClean="0">
                <a:cs typeface="B Nazanin" pitchFamily="2" charset="-78"/>
              </a:rPr>
              <a:t>ميزان </a:t>
            </a:r>
            <a:r>
              <a:rPr lang="fa-IR" sz="2800" dirty="0">
                <a:cs typeface="B Nazanin" pitchFamily="2" charset="-78"/>
              </a:rPr>
              <a:t>مرگ و مير ناشي از غرق شدگي در كشورهاي كم درآمد </a:t>
            </a:r>
            <a:r>
              <a:rPr lang="fa-IR" sz="2800" dirty="0" smtClean="0">
                <a:cs typeface="B Nazanin" pitchFamily="2" charset="-78"/>
              </a:rPr>
              <a:t>6 برابر بيشتر از كشورهاي با  </a:t>
            </a:r>
            <a:r>
              <a:rPr lang="fa-IR" sz="2800" dirty="0">
                <a:cs typeface="B Nazanin" pitchFamily="2" charset="-78"/>
              </a:rPr>
              <a:t>درآمد </a:t>
            </a:r>
            <a:r>
              <a:rPr lang="fa-IR" sz="2800" dirty="0" smtClean="0">
                <a:cs typeface="B Nazanin" pitchFamily="2" charset="-78"/>
              </a:rPr>
              <a:t>متوسط( 7.8 </a:t>
            </a:r>
            <a:r>
              <a:rPr lang="fa-IR" sz="2800" dirty="0">
                <a:cs typeface="B Nazanin" pitchFamily="2" charset="-78"/>
              </a:rPr>
              <a:t>نفر </a:t>
            </a:r>
            <a:r>
              <a:rPr lang="fa-IR" sz="2800" dirty="0" smtClean="0">
                <a:cs typeface="B Nazanin" pitchFamily="2" charset="-78"/>
              </a:rPr>
              <a:t>به ازاي هر 100 هزار نفر جمعيت  در مقابل 1.2 در صد هزار)</a:t>
            </a:r>
          </a:p>
          <a:p>
            <a:r>
              <a:rPr lang="fa-IR" sz="2800" dirty="0" smtClean="0">
                <a:cs typeface="B Nazanin" pitchFamily="2" charset="-78"/>
              </a:rPr>
              <a:t>سيزدهمين علت مرگ در كودكان زير 15 سال</a:t>
            </a:r>
          </a:p>
          <a:p>
            <a:r>
              <a:rPr lang="fa-IR" sz="2800" dirty="0" smtClean="0">
                <a:cs typeface="B Nazanin" pitchFamily="2" charset="-78"/>
              </a:rPr>
              <a:t>گروه سني 4-1 سال بالاترين ريسك </a:t>
            </a:r>
          </a:p>
          <a:p>
            <a:endParaRPr lang="fa-IR" sz="2800" dirty="0" smtClean="0">
              <a:cs typeface="B Nazanin" pitchFamily="2" charset="-78"/>
            </a:endParaRPr>
          </a:p>
        </p:txBody>
      </p:sp>
      <p:sp>
        <p:nvSpPr>
          <p:cNvPr id="4" name="Title 1"/>
          <p:cNvSpPr>
            <a:spLocks noGrp="1"/>
          </p:cNvSpPr>
          <p:nvPr>
            <p:ph type="title"/>
          </p:nvPr>
        </p:nvSpPr>
        <p:spPr>
          <a:xfrm>
            <a:off x="395536" y="274638"/>
            <a:ext cx="8291264" cy="1143000"/>
          </a:xfrm>
        </p:spPr>
        <p:style>
          <a:lnRef idx="2">
            <a:schemeClr val="accent1"/>
          </a:lnRef>
          <a:fillRef idx="1">
            <a:schemeClr val="lt1"/>
          </a:fillRef>
          <a:effectRef idx="0">
            <a:schemeClr val="accent1"/>
          </a:effectRef>
          <a:fontRef idx="minor">
            <a:schemeClr val="dk1"/>
          </a:fontRef>
        </p:style>
        <p:txBody>
          <a:bodyPr>
            <a:noAutofit/>
          </a:bodyPr>
          <a:lstStyle/>
          <a:p>
            <a:r>
              <a:rPr lang="fa-IR" sz="3600" b="1" dirty="0">
                <a:solidFill>
                  <a:srgbClr val="0070C0"/>
                </a:solidFill>
                <a:cs typeface="B Nazanin" pitchFamily="2" charset="-78"/>
              </a:rPr>
              <a:t>اپيدميولوژي</a:t>
            </a:r>
            <a:r>
              <a:rPr lang="fa-IR" sz="3600" b="1" dirty="0">
                <a:cs typeface="B Nazanin" pitchFamily="2" charset="-78"/>
              </a:rPr>
              <a:t> </a:t>
            </a:r>
            <a:r>
              <a:rPr lang="en-US" sz="3600" b="1" dirty="0">
                <a:cs typeface="B Nazanin" pitchFamily="2" charset="-78"/>
              </a:rPr>
              <a:t/>
            </a:r>
            <a:br>
              <a:rPr lang="en-US" sz="3600" b="1" dirty="0">
                <a:cs typeface="B Nazanin" pitchFamily="2" charset="-78"/>
              </a:rPr>
            </a:br>
            <a:endParaRPr lang="fa-IR" sz="36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3869052"/>
          </a:xfrm>
        </p:spPr>
        <p:style>
          <a:lnRef idx="2">
            <a:schemeClr val="accent1"/>
          </a:lnRef>
          <a:fillRef idx="1">
            <a:schemeClr val="lt1"/>
          </a:fillRef>
          <a:effectRef idx="0">
            <a:schemeClr val="accent1"/>
          </a:effectRef>
          <a:fontRef idx="minor">
            <a:schemeClr val="dk1"/>
          </a:fontRef>
        </p:style>
        <p:txBody>
          <a:bodyPr vert="horz" lIns="91440" tIns="45720" rIns="91440" bIns="45720" rtlCol="1">
            <a:noAutofit/>
          </a:bodyPr>
          <a:lstStyle/>
          <a:p>
            <a:r>
              <a:rPr lang="fa-IR" sz="2800" dirty="0" smtClean="0">
                <a:cs typeface="B Nazanin" pitchFamily="2" charset="-78"/>
              </a:rPr>
              <a:t>غرق </a:t>
            </a:r>
            <a:r>
              <a:rPr lang="fa-IR" sz="2800" dirty="0" err="1" smtClean="0">
                <a:cs typeface="B Nazanin" pitchFamily="2" charset="-78"/>
              </a:rPr>
              <a:t>شدگی</a:t>
            </a:r>
            <a:r>
              <a:rPr lang="fa-IR" sz="2800" dirty="0" smtClean="0">
                <a:cs typeface="B Nazanin" pitchFamily="2" charset="-78"/>
              </a:rPr>
              <a:t> علت  </a:t>
            </a:r>
            <a:r>
              <a:rPr lang="fa-IR" b="1" dirty="0">
                <a:solidFill>
                  <a:srgbClr val="C00000"/>
                </a:solidFill>
                <a:cs typeface="B Nazanin" pitchFamily="2" charset="-78"/>
              </a:rPr>
              <a:t>10.6</a:t>
            </a:r>
            <a:r>
              <a:rPr lang="fa-IR" b="1" dirty="0" smtClean="0">
                <a:solidFill>
                  <a:srgbClr val="C00000"/>
                </a:solidFill>
                <a:cs typeface="B Nazanin" pitchFamily="2" charset="-78"/>
              </a:rPr>
              <a:t>% </a:t>
            </a:r>
            <a:r>
              <a:rPr lang="fa-IR" sz="2800" dirty="0">
                <a:cs typeface="B Nazanin" pitchFamily="2" charset="-78"/>
              </a:rPr>
              <a:t>از مرگ </a:t>
            </a:r>
            <a:r>
              <a:rPr lang="fa-IR" sz="2800" dirty="0" smtClean="0">
                <a:cs typeface="B Nazanin" pitchFamily="2" charset="-78"/>
              </a:rPr>
              <a:t>كودكان به </a:t>
            </a:r>
            <a:r>
              <a:rPr lang="fa-IR" sz="2800" dirty="0">
                <a:cs typeface="B Nazanin" pitchFamily="2" charset="-78"/>
              </a:rPr>
              <a:t>دليل سوانح و حوادث غير </a:t>
            </a:r>
            <a:r>
              <a:rPr lang="fa-IR" sz="2800" dirty="0" err="1">
                <a:cs typeface="B Nazanin" pitchFamily="2" charset="-78"/>
              </a:rPr>
              <a:t>عمدي</a:t>
            </a:r>
            <a:r>
              <a:rPr lang="fa-IR" sz="2800" dirty="0">
                <a:cs typeface="B Nazanin" pitchFamily="2" charset="-78"/>
              </a:rPr>
              <a:t> </a:t>
            </a:r>
            <a:r>
              <a:rPr lang="fa-IR" sz="2800" dirty="0" smtClean="0">
                <a:cs typeface="B Nazanin" pitchFamily="2" charset="-78"/>
              </a:rPr>
              <a:t>است</a:t>
            </a:r>
            <a:endParaRPr lang="fa-IR" sz="2800" dirty="0">
              <a:cs typeface="B Nazanin" pitchFamily="2" charset="-78"/>
            </a:endParaRPr>
          </a:p>
          <a:p>
            <a:endParaRPr lang="fa-IR" sz="2800" dirty="0">
              <a:cs typeface="B Nazanin" pitchFamily="2" charset="-78"/>
            </a:endParaRPr>
          </a:p>
          <a:p>
            <a:r>
              <a:rPr lang="fa-IR" sz="2800" b="1" dirty="0" smtClean="0">
                <a:solidFill>
                  <a:srgbClr val="C00000"/>
                </a:solidFill>
                <a:cs typeface="B Nazanin" pitchFamily="2" charset="-78"/>
              </a:rPr>
              <a:t>نکته مهم: </a:t>
            </a:r>
            <a:r>
              <a:rPr lang="fa-IR" sz="2800" dirty="0" smtClean="0">
                <a:cs typeface="B Nazanin" pitchFamily="2" charset="-78"/>
              </a:rPr>
              <a:t>به </a:t>
            </a:r>
            <a:r>
              <a:rPr lang="fa-IR" sz="2800" dirty="0">
                <a:cs typeface="B Nazanin" pitchFamily="2" charset="-78"/>
              </a:rPr>
              <a:t>ازای هر مورد مرگ ناشی از غرق شدگی 4-1 مورد نجات یافته و  به عوارض </a:t>
            </a:r>
            <a:r>
              <a:rPr lang="fa-IR" sz="2800" dirty="0" smtClean="0">
                <a:cs typeface="B Nazanin" pitchFamily="2" charset="-78"/>
              </a:rPr>
              <a:t>مختلف ناشی از  غرق </a:t>
            </a:r>
            <a:r>
              <a:rPr lang="fa-IR" sz="2800" dirty="0" err="1" smtClean="0">
                <a:cs typeface="B Nazanin" pitchFamily="2" charset="-78"/>
              </a:rPr>
              <a:t>شدگی</a:t>
            </a:r>
            <a:r>
              <a:rPr lang="fa-IR" sz="2800" dirty="0" smtClean="0">
                <a:cs typeface="B Nazanin" pitchFamily="2" charset="-78"/>
              </a:rPr>
              <a:t> </a:t>
            </a:r>
            <a:r>
              <a:rPr lang="fa-IR" sz="2800" dirty="0">
                <a:cs typeface="B Nazanin" pitchFamily="2" charset="-78"/>
              </a:rPr>
              <a:t>دچار </a:t>
            </a:r>
            <a:r>
              <a:rPr lang="fa-IR" sz="2800" dirty="0" err="1" smtClean="0">
                <a:cs typeface="B Nazanin" pitchFamily="2" charset="-78"/>
              </a:rPr>
              <a:t>می‌شوند</a:t>
            </a:r>
            <a:r>
              <a:rPr lang="fa-IR" sz="2800" dirty="0" smtClean="0">
                <a:cs typeface="B Nazanin" pitchFamily="2" charset="-78"/>
              </a:rPr>
              <a:t>:</a:t>
            </a:r>
          </a:p>
          <a:p>
            <a:pPr lvl="1"/>
            <a:r>
              <a:rPr lang="fa-IR" dirty="0" smtClean="0">
                <a:cs typeface="B Nazanin" pitchFamily="2" charset="-78"/>
              </a:rPr>
              <a:t>عوارض عصبی</a:t>
            </a:r>
          </a:p>
          <a:p>
            <a:pPr lvl="1"/>
            <a:r>
              <a:rPr lang="fa-IR" dirty="0" smtClean="0">
                <a:cs typeface="B Nazanin" pitchFamily="2" charset="-78"/>
              </a:rPr>
              <a:t>عوارض  تنفسي</a:t>
            </a:r>
          </a:p>
          <a:p>
            <a:pPr lvl="1"/>
            <a:r>
              <a:rPr lang="fa-IR" dirty="0" smtClean="0">
                <a:cs typeface="B Nazanin" pitchFamily="2" charset="-78"/>
              </a:rPr>
              <a:t>عوارض رواني اجتماعي</a:t>
            </a:r>
            <a:endParaRPr lang="en-US" dirty="0">
              <a:cs typeface="B Nazanin" pitchFamily="2" charset="-78"/>
            </a:endParaRPr>
          </a:p>
          <a:p>
            <a:endParaRPr lang="en-US" sz="2800" dirty="0">
              <a:cs typeface="B Nazanin" pitchFamily="2" charset="-78"/>
            </a:endParaRPr>
          </a:p>
          <a:p>
            <a:endParaRPr lang="fa-IR" sz="2800" dirty="0">
              <a:cs typeface="B Nazanin" pitchFamily="2" charset="-78"/>
            </a:endParaRPr>
          </a:p>
        </p:txBody>
      </p:sp>
      <p:sp>
        <p:nvSpPr>
          <p:cNvPr id="4"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2800" b="1" dirty="0" smtClean="0">
                <a:solidFill>
                  <a:srgbClr val="0070C0"/>
                </a:solidFill>
                <a:cs typeface="B Nazanin" pitchFamily="2" charset="-78"/>
              </a:rPr>
              <a:t>در كشور ما بر اساس نظام مراقبت مرگ كودكان 59-1 ماهه از سال 1389-1386 </a:t>
            </a:r>
            <a:endParaRPr lang="fa-IR"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2000"/>
                                        <p:tgtEl>
                                          <p:spTgt spid="3">
                                            <p:bg/>
                                          </p:spTgt>
                                        </p:tgtEl>
                                      </p:cBhvr>
                                    </p:animEffect>
                                  </p:childTnLst>
                                </p:cTn>
                              </p:par>
                            </p:childTnLst>
                          </p:cTn>
                        </p:par>
                        <p:par>
                          <p:cTn id="8" fill="hold">
                            <p:stCondLst>
                              <p:cond delay="2000"/>
                            </p:stCondLst>
                            <p:childTnLst>
                              <p:par>
                                <p:cTn id="9" presetID="4" presetClass="entr" presetSubtype="16"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2000"/>
                                        <p:tgtEl>
                                          <p:spTgt spid="3">
                                            <p:txEl>
                                              <p:pRg st="2" end="2"/>
                                            </p:txEl>
                                          </p:spTgt>
                                        </p:tgtEl>
                                      </p:cBhvr>
                                    </p:animEffect>
                                  </p:childTnLst>
                                </p:cTn>
                              </p:par>
                            </p:childTnLst>
                          </p:cTn>
                        </p:par>
                        <p:par>
                          <p:cTn id="17" fill="hold">
                            <p:stCondLst>
                              <p:cond delay="2000"/>
                            </p:stCondLst>
                            <p:childTnLst>
                              <p:par>
                                <p:cTn id="18" presetID="4" presetClass="entr" presetSubtype="16" fill="hold" grpId="0" nodeType="afterEffect">
                                  <p:stCondLst>
                                    <p:cond delay="3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2000"/>
                                        <p:tgtEl>
                                          <p:spTgt spid="3">
                                            <p:txEl>
                                              <p:pRg st="3" end="3"/>
                                            </p:txEl>
                                          </p:spTgt>
                                        </p:tgtEl>
                                      </p:cBhvr>
                                    </p:animEffect>
                                  </p:childTnLst>
                                </p:cTn>
                              </p:par>
                            </p:childTnLst>
                          </p:cTn>
                        </p:par>
                        <p:par>
                          <p:cTn id="21" fill="hold">
                            <p:stCondLst>
                              <p:cond delay="7000"/>
                            </p:stCondLst>
                            <p:childTnLst>
                              <p:par>
                                <p:cTn id="22" presetID="4"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1000"/>
                                        <p:tgtEl>
                                          <p:spTgt spid="3">
                                            <p:txEl>
                                              <p:pRg st="4" end="4"/>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Autofit/>
          </a:bodyPr>
          <a:lstStyle/>
          <a:p>
            <a:r>
              <a:rPr lang="en-US" sz="2800" b="1" dirty="0" smtClean="0">
                <a:solidFill>
                  <a:srgbClr val="0070C0"/>
                </a:solidFill>
                <a:cs typeface="B Nazanin" pitchFamily="2" charset="-78"/>
              </a:rPr>
              <a:t/>
            </a:r>
            <a:br>
              <a:rPr lang="en-US" sz="2800" b="1" dirty="0" smtClean="0">
                <a:solidFill>
                  <a:srgbClr val="0070C0"/>
                </a:solidFill>
                <a:cs typeface="B Nazanin" pitchFamily="2" charset="-78"/>
              </a:rPr>
            </a:br>
            <a:r>
              <a:rPr lang="fa-IR" sz="2800" b="1" dirty="0" err="1" smtClean="0">
                <a:solidFill>
                  <a:srgbClr val="0070C0"/>
                </a:solidFill>
                <a:cs typeface="B Nazanin" pitchFamily="2" charset="-78"/>
              </a:rPr>
              <a:t>محل‌هاي</a:t>
            </a:r>
            <a:r>
              <a:rPr lang="fa-IR" sz="2800" b="1" dirty="0" smtClean="0">
                <a:solidFill>
                  <a:srgbClr val="0070C0"/>
                </a:solidFill>
                <a:cs typeface="B Nazanin" pitchFamily="2" charset="-78"/>
              </a:rPr>
              <a:t> شایع غرق شدن كودكان</a:t>
            </a:r>
            <a:r>
              <a:rPr lang="en-US" sz="2800" b="1" dirty="0" smtClean="0">
                <a:solidFill>
                  <a:srgbClr val="0070C0"/>
                </a:solidFill>
                <a:cs typeface="B Nazanin" pitchFamily="2" charset="-78"/>
              </a:rPr>
              <a:t/>
            </a:r>
            <a:br>
              <a:rPr lang="en-US" sz="2800" b="1" dirty="0" smtClean="0">
                <a:solidFill>
                  <a:srgbClr val="0070C0"/>
                </a:solidFill>
                <a:cs typeface="B Nazanin" pitchFamily="2" charset="-78"/>
              </a:rPr>
            </a:br>
            <a:endParaRPr lang="fa-IR" sz="2800" dirty="0">
              <a:solidFill>
                <a:srgbClr val="0070C0"/>
              </a:solidFill>
              <a:cs typeface="B Nazanin" pitchFamily="2" charset="-78"/>
            </a:endParaRPr>
          </a:p>
        </p:txBody>
      </p:sp>
      <p:sp>
        <p:nvSpPr>
          <p:cNvPr id="3" name="Content Placeholder 2"/>
          <p:cNvSpPr>
            <a:spLocks noGrp="1"/>
          </p:cNvSpPr>
          <p:nvPr>
            <p:ph idx="1"/>
          </p:nvPr>
        </p:nvSpPr>
        <p:spPr>
          <a:xfrm>
            <a:off x="457200" y="1628800"/>
            <a:ext cx="8229600" cy="4752528"/>
          </a:xfrm>
        </p:spPr>
        <p:style>
          <a:lnRef idx="2">
            <a:schemeClr val="accent1"/>
          </a:lnRef>
          <a:fillRef idx="1">
            <a:schemeClr val="lt1"/>
          </a:fillRef>
          <a:effectRef idx="0">
            <a:schemeClr val="accent1"/>
          </a:effectRef>
          <a:fontRef idx="minor">
            <a:schemeClr val="dk1"/>
          </a:fontRef>
        </p:style>
        <p:txBody>
          <a:bodyPr>
            <a:noAutofit/>
          </a:bodyPr>
          <a:lstStyle/>
          <a:p>
            <a:pPr>
              <a:lnSpc>
                <a:spcPct val="150000"/>
              </a:lnSpc>
            </a:pPr>
            <a:endParaRPr lang="en-US" sz="2400" dirty="0" smtClean="0">
              <a:cs typeface="B Nazanin" pitchFamily="2" charset="-78"/>
            </a:endParaRPr>
          </a:p>
          <a:p>
            <a:pPr>
              <a:lnSpc>
                <a:spcPct val="150000"/>
              </a:lnSpc>
            </a:pPr>
            <a:r>
              <a:rPr lang="fa-IR" sz="2400" b="1" dirty="0">
                <a:cs typeface="B Nazanin" pitchFamily="2" charset="-78"/>
              </a:rPr>
              <a:t>به لحاظ سطح اجتماعی اقتصادی:</a:t>
            </a:r>
          </a:p>
          <a:p>
            <a:pPr lvl="1">
              <a:lnSpc>
                <a:spcPct val="150000"/>
              </a:lnSpc>
            </a:pPr>
            <a:r>
              <a:rPr lang="fa-IR" sz="2000" dirty="0" smtClean="0">
                <a:cs typeface="B Nazanin" pitchFamily="2" charset="-78"/>
              </a:rPr>
              <a:t>در </a:t>
            </a:r>
            <a:r>
              <a:rPr lang="fa-IR" sz="2000" dirty="0">
                <a:cs typeface="B Nazanin" pitchFamily="2" charset="-78"/>
              </a:rPr>
              <a:t>کشورهای </a:t>
            </a:r>
            <a:r>
              <a:rPr lang="fa-IR" sz="2000" dirty="0" smtClean="0">
                <a:cs typeface="B Nazanin" pitchFamily="2" charset="-78"/>
              </a:rPr>
              <a:t>ثروتمندتر</a:t>
            </a:r>
            <a:r>
              <a:rPr lang="en-US" sz="2000" dirty="0" smtClean="0">
                <a:cs typeface="B Nazanin" pitchFamily="2" charset="-78"/>
              </a:rPr>
              <a:t>:</a:t>
            </a:r>
            <a:r>
              <a:rPr lang="fa-IR" sz="2000" dirty="0" smtClean="0">
                <a:cs typeface="B Nazanin" pitchFamily="2" charset="-78"/>
              </a:rPr>
              <a:t> </a:t>
            </a:r>
            <a:r>
              <a:rPr lang="fa-IR" sz="2000" dirty="0">
                <a:cs typeface="B Nazanin" pitchFamily="2" charset="-78"/>
              </a:rPr>
              <a:t>استخرهای شنا و دریا </a:t>
            </a:r>
            <a:endParaRPr lang="fa-IR" sz="2000" dirty="0" smtClean="0">
              <a:cs typeface="B Nazanin" pitchFamily="2" charset="-78"/>
            </a:endParaRPr>
          </a:p>
          <a:p>
            <a:pPr lvl="1">
              <a:lnSpc>
                <a:spcPct val="150000"/>
              </a:lnSpc>
            </a:pPr>
            <a:r>
              <a:rPr lang="fa-IR" sz="2000" dirty="0" smtClean="0">
                <a:solidFill>
                  <a:schemeClr val="accent1">
                    <a:lumMod val="75000"/>
                  </a:schemeClr>
                </a:solidFill>
                <a:cs typeface="B Nazanin" pitchFamily="2" charset="-78"/>
              </a:rPr>
              <a:t>در کشورهای کم درآمد و فقیر مناطق روستایی</a:t>
            </a:r>
            <a:r>
              <a:rPr lang="en-US" sz="2000" dirty="0" smtClean="0">
                <a:solidFill>
                  <a:schemeClr val="accent1">
                    <a:lumMod val="75000"/>
                  </a:schemeClr>
                </a:solidFill>
                <a:cs typeface="B Nazanin" pitchFamily="2" charset="-78"/>
              </a:rPr>
              <a:t>:</a:t>
            </a:r>
            <a:r>
              <a:rPr lang="fa-IR" sz="2000" dirty="0" err="1" smtClean="0">
                <a:solidFill>
                  <a:schemeClr val="accent1">
                    <a:lumMod val="75000"/>
                  </a:schemeClr>
                </a:solidFill>
                <a:cs typeface="B Nazanin" pitchFamily="2" charset="-78"/>
              </a:rPr>
              <a:t>رودخانه‌ها</a:t>
            </a:r>
            <a:r>
              <a:rPr lang="fa-IR" sz="2000" dirty="0" smtClean="0">
                <a:solidFill>
                  <a:schemeClr val="accent1">
                    <a:lumMod val="75000"/>
                  </a:schemeClr>
                </a:solidFill>
                <a:cs typeface="B Nazanin" pitchFamily="2" charset="-78"/>
              </a:rPr>
              <a:t>، </a:t>
            </a:r>
            <a:r>
              <a:rPr lang="fa-IR" sz="2000" dirty="0" err="1" smtClean="0">
                <a:solidFill>
                  <a:schemeClr val="accent1">
                    <a:lumMod val="75000"/>
                  </a:schemeClr>
                </a:solidFill>
                <a:cs typeface="B Nazanin" pitchFamily="2" charset="-78"/>
              </a:rPr>
              <a:t>دریاچه‌ها</a:t>
            </a:r>
            <a:r>
              <a:rPr lang="fa-IR" sz="2000" dirty="0" smtClean="0">
                <a:solidFill>
                  <a:schemeClr val="accent1">
                    <a:lumMod val="75000"/>
                  </a:schemeClr>
                </a:solidFill>
                <a:cs typeface="B Nazanin" pitchFamily="2" charset="-78"/>
              </a:rPr>
              <a:t> و سدها</a:t>
            </a:r>
          </a:p>
          <a:p>
            <a:pPr lvl="1">
              <a:lnSpc>
                <a:spcPct val="150000"/>
              </a:lnSpc>
            </a:pPr>
            <a:r>
              <a:rPr lang="fa-IR" sz="2000" dirty="0">
                <a:solidFill>
                  <a:schemeClr val="accent1">
                    <a:lumMod val="75000"/>
                  </a:schemeClr>
                </a:solidFill>
                <a:cs typeface="B Nazanin" pitchFamily="2" charset="-78"/>
              </a:rPr>
              <a:t> در برخی </a:t>
            </a:r>
            <a:r>
              <a:rPr lang="fa-IR" sz="2000" dirty="0" smtClean="0">
                <a:solidFill>
                  <a:schemeClr val="accent1">
                    <a:lumMod val="75000"/>
                  </a:schemeClr>
                </a:solidFill>
                <a:cs typeface="B Nazanin" pitchFamily="2" charset="-78"/>
              </a:rPr>
              <a:t>کشورها</a:t>
            </a:r>
            <a:r>
              <a:rPr lang="en-US" sz="2000" dirty="0" smtClean="0">
                <a:solidFill>
                  <a:schemeClr val="accent1">
                    <a:lumMod val="75000"/>
                  </a:schemeClr>
                </a:solidFill>
                <a:cs typeface="B Nazanin" pitchFamily="2" charset="-78"/>
              </a:rPr>
              <a:t>: </a:t>
            </a:r>
            <a:r>
              <a:rPr lang="fa-IR" sz="2000" dirty="0" smtClean="0">
                <a:solidFill>
                  <a:schemeClr val="accent1">
                    <a:lumMod val="75000"/>
                  </a:schemeClr>
                </a:solidFill>
                <a:cs typeface="B Nazanin" pitchFamily="2" charset="-78"/>
              </a:rPr>
              <a:t> </a:t>
            </a:r>
            <a:r>
              <a:rPr lang="fa-IR" sz="2000" dirty="0">
                <a:solidFill>
                  <a:schemeClr val="accent1">
                    <a:lumMod val="75000"/>
                  </a:schemeClr>
                </a:solidFill>
                <a:cs typeface="B Nazanin" pitchFamily="2" charset="-78"/>
              </a:rPr>
              <a:t>حوض </a:t>
            </a:r>
            <a:r>
              <a:rPr lang="fa-IR" sz="2000" dirty="0" err="1">
                <a:solidFill>
                  <a:schemeClr val="accent1">
                    <a:lumMod val="75000"/>
                  </a:schemeClr>
                </a:solidFill>
                <a:cs typeface="B Nazanin" pitchFamily="2" charset="-78"/>
              </a:rPr>
              <a:t>باغ‌ها</a:t>
            </a:r>
            <a:r>
              <a:rPr lang="fa-IR" sz="2000" dirty="0">
                <a:solidFill>
                  <a:schemeClr val="accent1">
                    <a:lumMod val="75000"/>
                  </a:schemeClr>
                </a:solidFill>
                <a:cs typeface="B Nazanin" pitchFamily="2" charset="-78"/>
              </a:rPr>
              <a:t> و </a:t>
            </a:r>
            <a:r>
              <a:rPr lang="fa-IR" sz="2000" dirty="0" err="1">
                <a:solidFill>
                  <a:schemeClr val="accent1">
                    <a:lumMod val="75000"/>
                  </a:schemeClr>
                </a:solidFill>
                <a:cs typeface="B Nazanin" pitchFamily="2" charset="-78"/>
              </a:rPr>
              <a:t>تفریحگاه‌ها</a:t>
            </a:r>
            <a:r>
              <a:rPr lang="fa-IR" sz="2000" dirty="0">
                <a:solidFill>
                  <a:schemeClr val="accent1">
                    <a:lumMod val="75000"/>
                  </a:schemeClr>
                </a:solidFill>
                <a:cs typeface="B Nazanin" pitchFamily="2" charset="-78"/>
              </a:rPr>
              <a:t> و یا </a:t>
            </a:r>
            <a:r>
              <a:rPr lang="fa-IR" sz="2000" dirty="0" err="1">
                <a:solidFill>
                  <a:schemeClr val="accent1">
                    <a:lumMod val="75000"/>
                  </a:schemeClr>
                </a:solidFill>
                <a:cs typeface="B Nazanin" pitchFamily="2" charset="-78"/>
              </a:rPr>
              <a:t>آب‌نماها</a:t>
            </a:r>
            <a:r>
              <a:rPr lang="fa-IR" sz="2000" dirty="0">
                <a:solidFill>
                  <a:schemeClr val="accent1">
                    <a:lumMod val="75000"/>
                  </a:schemeClr>
                </a:solidFill>
                <a:cs typeface="B Nazanin" pitchFamily="2" charset="-78"/>
              </a:rPr>
              <a:t> و استخرهای تزیینی</a:t>
            </a:r>
          </a:p>
          <a:p>
            <a:pPr>
              <a:lnSpc>
                <a:spcPct val="150000"/>
              </a:lnSpc>
            </a:pPr>
            <a:endParaRPr lang="fa-IR" sz="2400" dirty="0" smtClean="0">
              <a:solidFill>
                <a:schemeClr val="accent1">
                  <a:lumMod val="75000"/>
                </a:schemeClr>
              </a:solidFill>
              <a:cs typeface="B Nazanin" pitchFamily="2" charset="-78"/>
            </a:endParaRPr>
          </a:p>
          <a:p>
            <a:pPr>
              <a:lnSpc>
                <a:spcPct val="150000"/>
              </a:lnSpc>
            </a:pPr>
            <a:endParaRPr lang="en-US" sz="2400" dirty="0" smtClean="0">
              <a:solidFill>
                <a:schemeClr val="accent1">
                  <a:lumMod val="75000"/>
                </a:schemeClr>
              </a:solidFill>
              <a:cs typeface="B Nazanin" pitchFamily="2" charset="-78"/>
            </a:endParaRPr>
          </a:p>
          <a:p>
            <a:pPr>
              <a:lnSpc>
                <a:spcPct val="150000"/>
              </a:lnSpc>
            </a:pP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2433</Words>
  <Application>Microsoft Office PowerPoint</Application>
  <PresentationFormat>On-screen Show (4:3)</PresentationFormat>
  <Paragraphs>206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بچه‌هاي كوچك، حوادث بزرگ </vt:lpstr>
      <vt:lpstr>غرق شدگي (drowning) </vt:lpstr>
      <vt:lpstr>Slide 4</vt:lpstr>
      <vt:lpstr>اپيدميولوژي  </vt:lpstr>
      <vt:lpstr>Slide 6</vt:lpstr>
      <vt:lpstr>در كشور ما بر اساس نظام مراقبت مرگ كودكان 59-1 ماهه از سال 1389-1386 </vt:lpstr>
      <vt:lpstr> محل‌هاي شایع غرق شدن كودكان </vt:lpstr>
      <vt:lpstr>Slide 9</vt:lpstr>
      <vt:lpstr>محل‌هاي شایع غرق شدن كودكان(توزیع سنی) </vt:lpstr>
      <vt:lpstr> براي پيشگيري از غرق شدگي چه بايد كرد؟  </vt:lpstr>
      <vt:lpstr> براي پيشگيري از غرق شدگي چه بايد كرد؟  </vt:lpstr>
      <vt:lpstr>رفتارهاي ايمن هنگام حمام كردن كودك:  </vt:lpstr>
      <vt:lpstr>رفتارهاي ايمن براي استفاده از استخر  </vt:lpstr>
      <vt:lpstr>رفتارهاي ايمن براي استفاده از استخر  </vt:lpstr>
      <vt:lpstr>رفتارهاي ايمن در ساحل دريا  </vt:lpstr>
      <vt:lpstr>Slide 17</vt:lpstr>
      <vt:lpstr>پيشگيري از غرق شدگي در مراكز مراقبت از كودك</vt:lpstr>
      <vt:lpstr>پيشگيري از غرق شدگي در استخر(مرکز و منزل)</vt:lpstr>
      <vt:lpstr>پيشگيري از غرق شدگي در مراكز مراقبت از كودك</vt:lpstr>
      <vt:lpstr> در صورتي كه كودكي غرق شد چه بايد كرد؟  </vt:lpstr>
      <vt:lpstr>در صورتي كه كودكي غرق شد چه بايد كرد؟  </vt:lpstr>
      <vt:lpstr>Slide 23</vt:lpstr>
      <vt:lpstr> در صورتي كه كودكي غرق شد چه بايد كرد؟  </vt:lpstr>
      <vt:lpstr>نحوه قرار دادن كودك در وضعيت بهبود - 1و2  </vt:lpstr>
      <vt:lpstr>نحوه قرار دادن كودك در وضعيت بهبود-3  </vt:lpstr>
      <vt:lpstr>نحوه قرار دادن كودك در وضعيت بهبود-4  </vt:lpstr>
      <vt:lpstr>نحوه قرار دادن كودك در وضعيت بهبود-5 </vt:lpstr>
      <vt:lpstr> نكات كليدي پيشگيري از غرق شدگي:  </vt:lpstr>
      <vt:lpstr>فيلم </vt:lpstr>
      <vt:lpstr>سلامت باشيد </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بچه‌هاي كوچك، حوادث بزرگ </dc:title>
  <dc:creator>abolghasemi-n</dc:creator>
  <cp:lastModifiedBy>Dr-Pakdaman</cp:lastModifiedBy>
  <cp:revision>155</cp:revision>
  <dcterms:created xsi:type="dcterms:W3CDTF">2014-06-15T06:31:52Z</dcterms:created>
  <dcterms:modified xsi:type="dcterms:W3CDTF">2014-12-20T19:25:39Z</dcterms:modified>
</cp:coreProperties>
</file>